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9"/>
  </p:notesMasterIdLst>
  <p:sldIdLst>
    <p:sldId id="297" r:id="rId4"/>
    <p:sldId id="260" r:id="rId5"/>
    <p:sldId id="299" r:id="rId6"/>
    <p:sldId id="300" r:id="rId7"/>
    <p:sldId id="302" r:id="rId8"/>
    <p:sldId id="265" r:id="rId9"/>
    <p:sldId id="270" r:id="rId10"/>
    <p:sldId id="296" r:id="rId11"/>
    <p:sldId id="268" r:id="rId12"/>
    <p:sldId id="304" r:id="rId13"/>
    <p:sldId id="279" r:id="rId14"/>
    <p:sldId id="286" r:id="rId15"/>
    <p:sldId id="281" r:id="rId16"/>
    <p:sldId id="277" r:id="rId17"/>
    <p:sldId id="288" r:id="rId18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14F"/>
    <a:srgbClr val="0174AB"/>
    <a:srgbClr val="666666"/>
    <a:srgbClr val="BFC0C0"/>
    <a:srgbClr val="9F9D9A"/>
    <a:srgbClr val="0A377B"/>
    <a:srgbClr val="000000"/>
    <a:srgbClr val="083F80"/>
    <a:srgbClr val="1F497D"/>
    <a:srgbClr val="967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54" autoAdjust="0"/>
    <p:restoredTop sz="94660" autoAdjust="0"/>
  </p:normalViewPr>
  <p:slideViewPr>
    <p:cSldViewPr snapToGrid="0" showGuides="1">
      <p:cViewPr varScale="1">
        <p:scale>
          <a:sx n="76" d="100"/>
          <a:sy n="76" d="100"/>
        </p:scale>
        <p:origin x="-1170" y="-96"/>
      </p:cViewPr>
      <p:guideLst>
        <p:guide orient="horz" pos="270"/>
        <p:guide orient="horz" pos="1139"/>
        <p:guide orient="horz" pos="2319"/>
        <p:guide orient="horz" pos="3226"/>
        <p:guide pos="5125"/>
        <p:guide pos="15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A7A06-B06E-4BA1-8343-1CCBE8492F9B}" type="datetimeFigureOut">
              <a:rPr lang="zh-CN" altLang="en-US" smtClean="0"/>
              <a:t>2016-6-18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A2CBA-E486-4DC8-8696-C7854B0A28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210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20169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19188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99453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2518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2017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19070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12244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71140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59821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32510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68525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F31D4-1AA4-45E7-8F10-C007A9A6DDB0}" type="datetimeFigureOut">
              <a:rPr lang="zh-HK" altLang="en-US" smtClean="0"/>
              <a:t>18/6/2016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18431-54C4-4585-82AD-D4BDE8FCC787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18/6/2016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E714-8771-4256-B120-A1444CD7D5F3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36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5213411" y="421890"/>
            <a:ext cx="1127760" cy="114046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41171" y="255996"/>
            <a:ext cx="3939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HK" sz="2800" b="1" spc="300" dirty="0" err="1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rPr>
              <a:t>Technische</a:t>
            </a:r>
            <a:endParaRPr lang="de-DE" altLang="zh-HK" sz="2800" b="1" spc="300" dirty="0">
              <a:solidFill>
                <a:srgbClr val="0174AB"/>
              </a:solidFill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de-DE" altLang="zh-HK" sz="2800" b="1" spc="300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rPr>
              <a:t>Universität</a:t>
            </a:r>
            <a:r>
              <a:rPr lang="en-US" altLang="zh-HK" sz="2800" b="1" spc="300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rPr>
              <a:t> Nanjing</a:t>
            </a:r>
          </a:p>
        </p:txBody>
      </p:sp>
      <p:sp>
        <p:nvSpPr>
          <p:cNvPr id="7" name="矩形 6"/>
          <p:cNvSpPr/>
          <p:nvPr/>
        </p:nvSpPr>
        <p:spPr>
          <a:xfrm>
            <a:off x="-135801" y="2957055"/>
            <a:ext cx="940274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altLang="zh-CN" sz="48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Präsentation der </a:t>
            </a:r>
            <a:r>
              <a:rPr lang="de-DE" altLang="zh-CN" sz="4800" kern="0" dirty="0" err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Bachlorarbeit</a:t>
            </a:r>
            <a:endParaRPr lang="en-US" altLang="zh-CN" sz="4800" i="1" kern="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90425" y="4013521"/>
            <a:ext cx="5750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本科毕业论文展示</a:t>
            </a:r>
            <a:endParaRPr lang="zh-CN" alt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207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-322315" y="700652"/>
            <a:ext cx="1008450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Beweggr</a:t>
            </a:r>
            <a:r>
              <a:rPr lang="de-DE" altLang="zh-CN" sz="32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ünde</a:t>
            </a:r>
            <a:r>
              <a:rPr lang="de-DE" altLang="zh-CN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für Zweigs biografisches Schreiben</a:t>
            </a:r>
            <a:endParaRPr lang="zh-CN" altLang="en-US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5084282" y="1837269"/>
            <a:ext cx="1817311" cy="1817311"/>
          </a:xfrm>
          <a:prstGeom prst="triangle">
            <a:avLst/>
          </a:prstGeom>
          <a:solidFill>
            <a:srgbClr val="4472C4"/>
          </a:solidFill>
          <a:ln w="28575" cap="flat" cmpd="sng" algn="ctr">
            <a:solidFill>
              <a:sysClr val="window" lastClr="FFFFFF">
                <a:hueOff val="0"/>
                <a:satOff val="0"/>
                <a:lumOff val="0"/>
              </a:sysClr>
            </a:solidFill>
            <a:prstDash val="solid"/>
            <a:miter lim="800000"/>
          </a:ln>
          <a:effectLst/>
        </p:spPr>
      </p:sp>
      <p:sp>
        <p:nvSpPr>
          <p:cNvPr id="5" name="等腰三角形 4"/>
          <p:cNvSpPr/>
          <p:nvPr/>
        </p:nvSpPr>
        <p:spPr>
          <a:xfrm>
            <a:off x="4175627" y="3654581"/>
            <a:ext cx="1817311" cy="1817311"/>
          </a:xfrm>
          <a:prstGeom prst="triangle">
            <a:avLst/>
          </a:prstGeom>
          <a:solidFill>
            <a:srgbClr val="4472C4"/>
          </a:solidFill>
          <a:ln w="28575" cap="flat" cmpd="sng" algn="ctr">
            <a:solidFill>
              <a:sysClr val="window" lastClr="FFFFFF">
                <a:hueOff val="0"/>
                <a:satOff val="0"/>
                <a:lumOff val="0"/>
              </a:sysClr>
            </a:solidFill>
            <a:prstDash val="solid"/>
            <a:miter lim="800000"/>
          </a:ln>
          <a:effectLst/>
        </p:spPr>
      </p:sp>
      <p:sp>
        <p:nvSpPr>
          <p:cNvPr id="6" name="等腰三角形 5"/>
          <p:cNvSpPr/>
          <p:nvPr/>
        </p:nvSpPr>
        <p:spPr>
          <a:xfrm>
            <a:off x="5992937" y="3654581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等腰三角形 6"/>
          <p:cNvSpPr/>
          <p:nvPr/>
        </p:nvSpPr>
        <p:spPr>
          <a:xfrm>
            <a:off x="5293721" y="4754707"/>
            <a:ext cx="1398427" cy="1309071"/>
          </a:xfrm>
          <a:prstGeom prst="triangle">
            <a:avLst/>
          </a:prstGeom>
          <a:solidFill>
            <a:srgbClr val="4472C4"/>
          </a:solidFill>
          <a:ln w="28575" cap="flat" cmpd="sng" algn="ctr">
            <a:solidFill>
              <a:sysClr val="window" lastClr="FFFFFF">
                <a:hueOff val="0"/>
                <a:satOff val="0"/>
                <a:lumOff val="0"/>
              </a:sysClr>
            </a:solidFill>
            <a:prstDash val="solid"/>
            <a:miter lim="800000"/>
          </a:ln>
          <a:effectLst/>
        </p:spPr>
      </p:sp>
      <p:sp>
        <p:nvSpPr>
          <p:cNvPr id="8" name="TextBox 7"/>
          <p:cNvSpPr txBox="1"/>
          <p:nvPr/>
        </p:nvSpPr>
        <p:spPr>
          <a:xfrm>
            <a:off x="5756856" y="2711649"/>
            <a:ext cx="721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3200" dirty="0" smtClean="0">
                <a:solidFill>
                  <a:schemeClr val="bg1"/>
                </a:solidFill>
              </a:rPr>
              <a:t>A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2210" y="4563236"/>
            <a:ext cx="934646" cy="533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800" dirty="0">
                <a:solidFill>
                  <a:schemeClr val="bg1"/>
                </a:solidFill>
              </a:rPr>
              <a:t>B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92148" y="4563236"/>
            <a:ext cx="416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800" dirty="0" smtClean="0">
                <a:solidFill>
                  <a:schemeClr val="bg1"/>
                </a:solidFill>
              </a:rPr>
              <a:t>C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 rot="10800000" flipV="1">
            <a:off x="4676656" y="191797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2220126" y="224007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26579" y="1863057"/>
            <a:ext cx="3522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000" b="1" dirty="0" smtClean="0">
                <a:solidFill>
                  <a:schemeClr val="accent1">
                    <a:lumMod val="75000"/>
                  </a:schemeClr>
                </a:solidFill>
              </a:rPr>
              <a:t>Der Humanismus von Zweig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3037" y="2330425"/>
            <a:ext cx="3995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1600" dirty="0" smtClean="0"/>
              <a:t>Seiner Meinung nach seien die historische </a:t>
            </a:r>
            <a:r>
              <a:rPr lang="de-DE" altLang="zh-CN" sz="1600" dirty="0" err="1" smtClean="0"/>
              <a:t>Bemerkerungen</a:t>
            </a:r>
            <a:r>
              <a:rPr lang="de-DE" altLang="zh-CN" sz="1600" dirty="0" smtClean="0"/>
              <a:t> nur gerecht, wenn man die Humanität der Hauptfigur respektiere.</a:t>
            </a:r>
            <a:endParaRPr lang="zh-CN" altLang="en-US" sz="1600" dirty="0"/>
          </a:p>
        </p:txBody>
      </p:sp>
      <p:sp>
        <p:nvSpPr>
          <p:cNvPr id="15" name="圆角矩形 14"/>
          <p:cNvSpPr/>
          <p:nvPr/>
        </p:nvSpPr>
        <p:spPr>
          <a:xfrm rot="10800000" flipV="1">
            <a:off x="3903390" y="329642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cxnSp>
        <p:nvCxnSpPr>
          <p:cNvPr id="16" name="直接连接符 15"/>
          <p:cNvCxnSpPr/>
          <p:nvPr/>
        </p:nvCxnSpPr>
        <p:spPr>
          <a:xfrm>
            <a:off x="1446861" y="363995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1040" y="3270621"/>
            <a:ext cx="2842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accent1">
                    <a:lumMod val="75000"/>
                  </a:schemeClr>
                </a:solidFill>
              </a:rPr>
              <a:t>Die Menschen </a:t>
            </a:r>
            <a:r>
              <a:rPr lang="en-US" altLang="zh-CN" sz="2000" b="1" dirty="0" err="1" smtClean="0">
                <a:solidFill>
                  <a:schemeClr val="accent1">
                    <a:lumMod val="75000"/>
                  </a:schemeClr>
                </a:solidFill>
              </a:rPr>
              <a:t>erwecken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4296" y="3670731"/>
            <a:ext cx="3469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1600" dirty="0" smtClean="0"/>
              <a:t>Zweig entschied, mit seinem Stift die Menschen zu erwecken, damit sie die Realität besser verstehen konnte.</a:t>
            </a:r>
            <a:endParaRPr lang="zh-CN" altLang="en-US" sz="1600" dirty="0"/>
          </a:p>
        </p:txBody>
      </p:sp>
      <p:sp>
        <p:nvSpPr>
          <p:cNvPr id="20" name="圆角矩形 19"/>
          <p:cNvSpPr/>
          <p:nvPr/>
        </p:nvSpPr>
        <p:spPr>
          <a:xfrm rot="10800000" flipV="1">
            <a:off x="3631149" y="461666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cxnSp>
        <p:nvCxnSpPr>
          <p:cNvPr id="21" name="直接连接符 20"/>
          <p:cNvCxnSpPr/>
          <p:nvPr/>
        </p:nvCxnSpPr>
        <p:spPr>
          <a:xfrm>
            <a:off x="1271250" y="5055990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53037" y="4696257"/>
            <a:ext cx="2547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000" b="1" dirty="0" smtClean="0">
                <a:solidFill>
                  <a:schemeClr val="accent1">
                    <a:lumMod val="75000"/>
                  </a:schemeClr>
                </a:solidFill>
              </a:rPr>
              <a:t>Sein Erlebnis in Paris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53037" y="5096367"/>
            <a:ext cx="2950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1600" dirty="0" smtClean="0"/>
              <a:t>Diese Stadt übte auf Zweig unermessliche Anziehungskraft aus.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181690126"/>
      </p:ext>
    </p:extLst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818357" y="93911"/>
            <a:ext cx="895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Die Anti-</a:t>
            </a:r>
            <a:r>
              <a:rPr lang="en-US" altLang="zh-HK" spc="300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Kriegshaltung</a:t>
            </a:r>
            <a:endParaRPr lang="en-US" altLang="zh-HK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411828" y="1401990"/>
            <a:ext cx="8755696" cy="4897889"/>
            <a:chOff x="5166751" y="1394408"/>
            <a:chExt cx="3793065" cy="4053015"/>
          </a:xfrm>
        </p:grpSpPr>
        <p:grpSp>
          <p:nvGrpSpPr>
            <p:cNvPr id="51" name="组合 50"/>
            <p:cNvGrpSpPr/>
            <p:nvPr/>
          </p:nvGrpSpPr>
          <p:grpSpPr>
            <a:xfrm>
              <a:off x="5166751" y="1394408"/>
              <a:ext cx="3793065" cy="1183648"/>
              <a:chOff x="5166751" y="1394408"/>
              <a:chExt cx="3793065" cy="118364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5166751" y="1394408"/>
                <a:ext cx="3620081" cy="508046"/>
              </a:xfrm>
              <a:prstGeom prst="rect">
                <a:avLst/>
              </a:prstGeom>
              <a:solidFill>
                <a:srgbClr val="0174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altLang="zh-HK" b="1" spc="300" dirty="0" smtClean="0">
                    <a:latin typeface="微软雅黑" pitchFamily="34" charset="-122"/>
                    <a:ea typeface="微软雅黑" pitchFamily="34" charset="-122"/>
                  </a:rPr>
                  <a:t>Vergleich der Lagen in Deutschland und Frankreich</a:t>
                </a:r>
                <a:endParaRPr lang="zh-HK" altLang="en-US" b="1" spc="3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5166752" y="1992279"/>
                <a:ext cx="3793064" cy="585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Die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beide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Zeiten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sind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sehr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unruhig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.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Überall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gab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es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Kriege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. Die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Völker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litten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unter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Gefahr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und Horror.</a:t>
                </a:r>
                <a:r>
                  <a:rPr lang="zh-HK" altLang="zh-HK" sz="1100" dirty="0" smtClean="0">
                    <a:solidFill>
                      <a:srgbClr val="666666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 </a:t>
                </a:r>
                <a:endParaRPr lang="zh-HK" altLang="zh-HK" sz="1100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5166752" y="2830662"/>
              <a:ext cx="3701477" cy="1435194"/>
              <a:chOff x="5166752" y="1394408"/>
              <a:chExt cx="3701477" cy="1435194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5166752" y="1394408"/>
                <a:ext cx="3620080" cy="508046"/>
              </a:xfrm>
              <a:prstGeom prst="rect">
                <a:avLst/>
              </a:prstGeom>
              <a:solidFill>
                <a:srgbClr val="0174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altLang="zh-HK" b="1" spc="300" dirty="0">
                    <a:latin typeface="微软雅黑" pitchFamily="34" charset="-122"/>
                    <a:ea typeface="微软雅黑" pitchFamily="34" charset="-122"/>
                  </a:rPr>
                  <a:t>z</a:t>
                </a:r>
                <a:r>
                  <a:rPr lang="de-DE" altLang="zh-HK" b="1" spc="300" dirty="0" smtClean="0">
                    <a:latin typeface="微软雅黑" pitchFamily="34" charset="-122"/>
                    <a:ea typeface="微软雅黑" pitchFamily="34" charset="-122"/>
                  </a:rPr>
                  <a:t>eitgemäße Bedeutung</a:t>
                </a:r>
                <a:endParaRPr lang="zh-HK" altLang="en-US" b="1" spc="3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5166752" y="1989138"/>
                <a:ext cx="3701477" cy="840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Die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Figur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Fouché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impliziert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alle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schlaue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Politiker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,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insbesondere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Gustav Stresemann. Zweig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zeigt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in der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Biografie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seine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Sorge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mit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der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Gegenwart</a:t>
                </a:r>
                <a:r>
                  <a:rPr lang="en-US" altLang="zh-HK" sz="1100" dirty="0" smtClean="0">
                    <a:solidFill>
                      <a:srgbClr val="666666"/>
                    </a:solidFill>
                    <a:latin typeface="微软雅黑" pitchFamily="34" charset="-122"/>
                    <a:ea typeface="微软雅黑" pitchFamily="34" charset="-122"/>
                  </a:rPr>
                  <a:t>.</a:t>
                </a:r>
                <a:r>
                  <a:rPr lang="zh-HK" altLang="zh-HK" sz="1100" dirty="0" smtClean="0">
                    <a:solidFill>
                      <a:srgbClr val="666666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 </a:t>
                </a:r>
                <a:endParaRPr lang="zh-HK" altLang="zh-HK" sz="1100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5166751" y="4266916"/>
              <a:ext cx="3743819" cy="1180507"/>
              <a:chOff x="5166751" y="1394408"/>
              <a:chExt cx="3743819" cy="1180507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5166752" y="1394408"/>
                <a:ext cx="3620080" cy="508046"/>
              </a:xfrm>
              <a:prstGeom prst="rect">
                <a:avLst/>
              </a:prstGeom>
              <a:solidFill>
                <a:srgbClr val="0174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altLang="zh-HK" b="1" spc="300" dirty="0" smtClean="0">
                    <a:latin typeface="微软雅黑" pitchFamily="34" charset="-122"/>
                    <a:ea typeface="微软雅黑" pitchFamily="34" charset="-122"/>
                  </a:rPr>
                  <a:t>Zweigs Kampf gegen den Krieg</a:t>
                </a:r>
                <a:endParaRPr lang="zh-HK" altLang="en-US" b="1" spc="3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5166751" y="1989138"/>
                <a:ext cx="3743819" cy="585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Zweig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ist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Weltbürger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und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Pazifist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,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er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kämpfte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für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eine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europäische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Kultur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und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kritisierte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scharf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den </a:t>
                </a:r>
                <a:r>
                  <a:rPr lang="en-US" altLang="zh-HK" sz="2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Nationalsozialismus</a:t>
                </a:r>
                <a:r>
                  <a:rPr lang="en-US" altLang="zh-HK" sz="2000" dirty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.</a:t>
                </a:r>
                <a:r>
                  <a:rPr lang="en-US" altLang="zh-HK" sz="2000" dirty="0" smtClean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zh-HK" altLang="zh-HK" sz="1100" dirty="0" smtClean="0">
                    <a:solidFill>
                      <a:srgbClr val="666666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 </a:t>
                </a:r>
                <a:endParaRPr lang="zh-HK" altLang="zh-HK" sz="1100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0000">
            <a:off x="3722733" y="3054803"/>
            <a:ext cx="1347046" cy="1347046"/>
          </a:xfrm>
          <a:prstGeom prst="rect">
            <a:avLst/>
          </a:prstGeom>
          <a:solidFill>
            <a:srgbClr val="017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37" name="Group 30"/>
          <p:cNvGrpSpPr>
            <a:grpSpLocks noChangeAspect="1"/>
          </p:cNvGrpSpPr>
          <p:nvPr/>
        </p:nvGrpSpPr>
        <p:grpSpPr bwMode="auto">
          <a:xfrm>
            <a:off x="3895316" y="3230970"/>
            <a:ext cx="1001875" cy="994719"/>
            <a:chOff x="907" y="586"/>
            <a:chExt cx="3357" cy="3333"/>
          </a:xfrm>
          <a:solidFill>
            <a:schemeClr val="bg1"/>
          </a:solidFill>
        </p:grpSpPr>
        <p:sp>
          <p:nvSpPr>
            <p:cNvPr id="38" name="Freeform 32"/>
            <p:cNvSpPr/>
            <p:nvPr/>
          </p:nvSpPr>
          <p:spPr bwMode="auto">
            <a:xfrm>
              <a:off x="1801" y="1277"/>
              <a:ext cx="1588" cy="2000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39" name="Freeform 33"/>
            <p:cNvSpPr/>
            <p:nvPr/>
          </p:nvSpPr>
          <p:spPr bwMode="auto">
            <a:xfrm>
              <a:off x="907" y="1291"/>
              <a:ext cx="1474" cy="2337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0" name="Freeform 34"/>
            <p:cNvSpPr/>
            <p:nvPr/>
          </p:nvSpPr>
          <p:spPr bwMode="auto">
            <a:xfrm>
              <a:off x="3592" y="1459"/>
              <a:ext cx="672" cy="1870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1" name="Freeform 35"/>
            <p:cNvSpPr/>
            <p:nvPr/>
          </p:nvSpPr>
          <p:spPr bwMode="auto">
            <a:xfrm>
              <a:off x="2736" y="2437"/>
              <a:ext cx="939" cy="1269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2" name="Freeform 36"/>
            <p:cNvSpPr/>
            <p:nvPr/>
          </p:nvSpPr>
          <p:spPr bwMode="auto">
            <a:xfrm>
              <a:off x="2073" y="586"/>
              <a:ext cx="1327" cy="606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3" name="Freeform 37"/>
            <p:cNvSpPr/>
            <p:nvPr/>
          </p:nvSpPr>
          <p:spPr bwMode="auto">
            <a:xfrm>
              <a:off x="2180" y="1097"/>
              <a:ext cx="1341" cy="947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4" name="Freeform 38"/>
            <p:cNvSpPr/>
            <p:nvPr/>
          </p:nvSpPr>
          <p:spPr bwMode="auto">
            <a:xfrm>
              <a:off x="1872" y="3564"/>
              <a:ext cx="1228" cy="355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5" name="Freeform 39"/>
            <p:cNvSpPr/>
            <p:nvPr/>
          </p:nvSpPr>
          <p:spPr bwMode="auto">
            <a:xfrm>
              <a:off x="1357" y="640"/>
              <a:ext cx="844" cy="486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6" name="Freeform 40"/>
            <p:cNvSpPr/>
            <p:nvPr/>
          </p:nvSpPr>
          <p:spPr bwMode="auto">
            <a:xfrm>
              <a:off x="3377" y="830"/>
              <a:ext cx="686" cy="786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7" name="Freeform 41"/>
            <p:cNvSpPr/>
            <p:nvPr/>
          </p:nvSpPr>
          <p:spPr bwMode="auto">
            <a:xfrm>
              <a:off x="1040" y="1216"/>
              <a:ext cx="622" cy="414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170" y="2093443"/>
            <a:ext cx="3360580" cy="2272183"/>
            <a:chOff x="435496" y="1542118"/>
            <a:chExt cx="2496712" cy="1379439"/>
          </a:xfrm>
        </p:grpSpPr>
        <p:sp>
          <p:nvSpPr>
            <p:cNvPr id="48" name="矩形 47"/>
            <p:cNvSpPr/>
            <p:nvPr/>
          </p:nvSpPr>
          <p:spPr>
            <a:xfrm>
              <a:off x="435496" y="1931248"/>
              <a:ext cx="2496712" cy="9903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HK" sz="2000" dirty="0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Der </a:t>
              </a:r>
              <a:r>
                <a:rPr lang="en-US" altLang="zh-HK" sz="2000" dirty="0" err="1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Begriff</a:t>
              </a:r>
              <a:r>
                <a:rPr lang="en-US" altLang="zh-HK" sz="2000" dirty="0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sz="2000" dirty="0" err="1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Humanismus</a:t>
              </a:r>
              <a:r>
                <a:rPr lang="en-US" altLang="zh-HK" sz="2000" dirty="0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sz="2000" dirty="0" err="1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wurzelt</a:t>
              </a:r>
              <a:r>
                <a:rPr lang="en-US" altLang="zh-HK" sz="2000" dirty="0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in der </a:t>
              </a:r>
              <a:r>
                <a:rPr lang="en-US" altLang="zh-HK" sz="2000" dirty="0" err="1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Antik</a:t>
              </a:r>
              <a:r>
                <a:rPr lang="en-US" altLang="zh-HK" sz="2000" dirty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;</a:t>
              </a:r>
              <a:r>
                <a:rPr lang="en-US" altLang="zh-HK" sz="2000" dirty="0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sz="2000" dirty="0" err="1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Prinzipien</a:t>
              </a:r>
              <a:r>
                <a:rPr lang="en-US" altLang="zh-HK" sz="2000" dirty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;</a:t>
              </a:r>
              <a:endParaRPr lang="en-US" altLang="zh-HK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just"/>
              <a:r>
                <a:rPr lang="en-US" altLang="zh-HK" sz="2000" dirty="0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der </a:t>
              </a:r>
              <a:r>
                <a:rPr lang="en-US" altLang="zh-HK" sz="2000" dirty="0" err="1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Humanismus</a:t>
              </a:r>
              <a:r>
                <a:rPr lang="en-US" altLang="zh-HK" sz="2000" dirty="0" smtClean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von Zweig</a:t>
              </a:r>
              <a:endParaRPr lang="zh-HK" altLang="zh-HK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35496" y="1542118"/>
              <a:ext cx="2171700" cy="411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HK" b="1" dirty="0" smtClean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HK" sz="2000" b="1" dirty="0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Der </a:t>
              </a:r>
              <a:r>
                <a:rPr lang="en-US" altLang="zh-HK" sz="2000" b="1" dirty="0" err="1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Begriff</a:t>
              </a:r>
              <a:endParaRPr lang="zh-HK" altLang="en-US" sz="2000" b="1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40271" y="1898406"/>
              <a:ext cx="1355204" cy="45887"/>
            </a:xfrm>
            <a:prstGeom prst="rect">
              <a:avLst/>
            </a:prstGeom>
            <a:solidFill>
              <a:srgbClr val="0174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0" y="4413562"/>
            <a:ext cx="5184866" cy="650740"/>
            <a:chOff x="435496" y="4513918"/>
            <a:chExt cx="2246643" cy="650740"/>
          </a:xfrm>
        </p:grpSpPr>
        <p:sp>
          <p:nvSpPr>
            <p:cNvPr id="50" name="矩形 49"/>
            <p:cNvSpPr/>
            <p:nvPr/>
          </p:nvSpPr>
          <p:spPr>
            <a:xfrm>
              <a:off x="435496" y="4903048"/>
              <a:ext cx="2246643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endParaRPr lang="zh-HK" altLang="zh-HK" sz="11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71534" y="4513918"/>
              <a:ext cx="2171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Die </a:t>
              </a:r>
              <a:r>
                <a:rPr lang="en-US" altLang="zh-CN" b="1" dirty="0" err="1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Gestaltung</a:t>
              </a:r>
              <a:r>
                <a:rPr lang="en-US" altLang="zh-CN" b="1" dirty="0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 der </a:t>
              </a:r>
              <a:r>
                <a:rPr lang="en-US" altLang="zh-CN" b="1" dirty="0" err="1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Figur</a:t>
              </a:r>
              <a:r>
                <a:rPr lang="en-US" altLang="zh-CN" b="1" dirty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 err="1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Fouché</a:t>
              </a:r>
              <a:endParaRPr lang="zh-HK" altLang="en-US" b="1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40271" y="4870206"/>
              <a:ext cx="1355204" cy="45887"/>
            </a:xfrm>
            <a:prstGeom prst="rect">
              <a:avLst/>
            </a:prstGeom>
            <a:solidFill>
              <a:srgbClr val="0174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632473" y="2093444"/>
            <a:ext cx="4691831" cy="682376"/>
            <a:chOff x="390318" y="1542118"/>
            <a:chExt cx="2383414" cy="650740"/>
          </a:xfrm>
        </p:grpSpPr>
        <p:sp>
          <p:nvSpPr>
            <p:cNvPr id="60" name="矩形 59"/>
            <p:cNvSpPr/>
            <p:nvPr/>
          </p:nvSpPr>
          <p:spPr>
            <a:xfrm>
              <a:off x="435496" y="1931248"/>
              <a:ext cx="2246643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HK" altLang="zh-HK" sz="1100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 </a:t>
              </a:r>
              <a:endParaRPr lang="zh-HK" altLang="zh-HK" sz="11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90318" y="1542118"/>
              <a:ext cx="2383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altLang="zh-HK" b="1" dirty="0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Zweigs Einsatz für die Einheit Europas</a:t>
              </a:r>
              <a:endParaRPr lang="zh-HK" altLang="en-US" b="1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540271" y="1898406"/>
              <a:ext cx="1978309" cy="45719"/>
            </a:xfrm>
            <a:prstGeom prst="rect">
              <a:avLst/>
            </a:prstGeom>
            <a:solidFill>
              <a:srgbClr val="0174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68" name="矩形 67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9" name="文本框 78"/>
          <p:cNvSpPr txBox="1"/>
          <p:nvPr/>
        </p:nvSpPr>
        <p:spPr>
          <a:xfrm>
            <a:off x="3142445" y="93911"/>
            <a:ext cx="926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Der </a:t>
            </a:r>
            <a:r>
              <a:rPr lang="en-US" altLang="zh-HK" spc="3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Humanismus</a:t>
            </a:r>
            <a:endParaRPr lang="zh-HK" altLang="en-US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Group 4"/>
          <p:cNvGrpSpPr>
            <a:grpSpLocks noChangeAspect="1"/>
          </p:cNvGrpSpPr>
          <p:nvPr/>
        </p:nvGrpSpPr>
        <p:grpSpPr bwMode="auto">
          <a:xfrm>
            <a:off x="435496" y="5196061"/>
            <a:ext cx="862155" cy="802964"/>
            <a:chOff x="1164" y="687"/>
            <a:chExt cx="3219" cy="2998"/>
          </a:xfrm>
          <a:solidFill>
            <a:srgbClr val="0174AB"/>
          </a:solidFill>
        </p:grpSpPr>
        <p:sp>
          <p:nvSpPr>
            <p:cNvPr id="54" name="Freeform 6"/>
            <p:cNvSpPr/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5" name="Freeform 7"/>
            <p:cNvSpPr/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3" name="椭圆 2">
            <a:hlinkClick r:id="rId2" action="ppaction://hlinksldjump"/>
          </p:cNvPr>
          <p:cNvSpPr/>
          <p:nvPr/>
        </p:nvSpPr>
        <p:spPr>
          <a:xfrm>
            <a:off x="435496" y="5058043"/>
            <a:ext cx="942675" cy="95740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348762" y="2666722"/>
            <a:ext cx="410514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Er nahm in der </a:t>
            </a:r>
            <a:r>
              <a:rPr lang="de-DE" altLang="zh-CN" sz="2000" dirty="0" err="1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Kriegzeit</a:t>
            </a:r>
            <a:r>
              <a:rPr lang="de-DE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eine pazifistische Stellung. Er übersetzte unzählige literarische Werke ins Deutsch. Außerdem blieb er immer in Kontakte mit Freunden von anderen Ländern.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3093899" y="2055320"/>
            <a:ext cx="3321364" cy="3292788"/>
            <a:chOff x="2939653" y="2055320"/>
            <a:chExt cx="3321364" cy="3292788"/>
          </a:xfrm>
        </p:grpSpPr>
        <p:sp>
          <p:nvSpPr>
            <p:cNvPr id="17" name="饼形 16"/>
            <p:cNvSpPr/>
            <p:nvPr/>
          </p:nvSpPr>
          <p:spPr>
            <a:xfrm flipV="1">
              <a:off x="3093899" y="2105738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rgbClr val="92D1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饼形 17"/>
            <p:cNvSpPr/>
            <p:nvPr/>
          </p:nvSpPr>
          <p:spPr>
            <a:xfrm flipH="1">
              <a:off x="2939653" y="2180992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rgbClr val="0174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饼形 18"/>
            <p:cNvSpPr/>
            <p:nvPr/>
          </p:nvSpPr>
          <p:spPr>
            <a:xfrm flipH="1" flipV="1">
              <a:off x="2939653" y="2055320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rgbClr val="0174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775288" y="2867300"/>
              <a:ext cx="1650092" cy="165009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b="1" u="sng" dirty="0" err="1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Fouché</a:t>
              </a:r>
              <a:endParaRPr lang="zh-HK" altLang="en-US" sz="2000" b="1" u="sng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80378" y="2308625"/>
              <a:ext cx="76925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5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endParaRPr lang="zh-HK" altLang="en-US" sz="5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294892" y="4084929"/>
              <a:ext cx="76925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5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endParaRPr lang="zh-HK" altLang="en-US" sz="5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125555" y="2308625"/>
              <a:ext cx="7692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-100210" y="1733941"/>
            <a:ext cx="4523213" cy="1955355"/>
            <a:chOff x="229169" y="1542118"/>
            <a:chExt cx="3106285" cy="1955355"/>
          </a:xfrm>
        </p:grpSpPr>
        <p:sp>
          <p:nvSpPr>
            <p:cNvPr id="28" name="矩形 27"/>
            <p:cNvSpPr/>
            <p:nvPr/>
          </p:nvSpPr>
          <p:spPr>
            <a:xfrm>
              <a:off x="229169" y="2020145"/>
              <a:ext cx="224664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HK" dirty="0" err="1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Fouché</a:t>
              </a:r>
              <a:endParaRPr lang="en-US" altLang="zh-HK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just"/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ist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in </a:t>
              </a:r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Augen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vieler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nur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ein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dirty="0" err="1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s</a:t>
              </a:r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chlauer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Diplomat, </a:t>
              </a:r>
              <a:r>
                <a:rPr lang="en-US" altLang="zh-HK" dirty="0" err="1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f</a:t>
              </a:r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ür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ihn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ist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nur</a:t>
              </a:r>
              <a:r>
                <a:rPr lang="en-US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die Ma</a:t>
              </a:r>
              <a:r>
                <a:rPr lang="de-DE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jorität</a:t>
              </a:r>
              <a:r>
                <a:rPr lang="de-DE" altLang="zh-HK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de-DE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von </a:t>
              </a:r>
              <a:r>
                <a:rPr lang="de-DE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Bedeutung.</a:t>
              </a:r>
              <a:r>
                <a:rPr lang="zh-HK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 </a:t>
              </a:r>
              <a:endParaRPr lang="zh-HK" altLang="zh-HK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35496" y="1542118"/>
              <a:ext cx="2899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400" b="1" dirty="0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Negative </a:t>
              </a:r>
              <a:r>
                <a:rPr lang="en-US" altLang="zh-HK" sz="2400" b="1" dirty="0" err="1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Figur</a:t>
              </a:r>
              <a:endParaRPr lang="zh-HK" altLang="en-US" sz="2400" b="1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540271" y="1898406"/>
              <a:ext cx="1355204" cy="45887"/>
            </a:xfrm>
            <a:prstGeom prst="rect">
              <a:avLst/>
            </a:prstGeom>
            <a:solidFill>
              <a:srgbClr val="0174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37996" y="4347052"/>
            <a:ext cx="3312694" cy="1035461"/>
            <a:chOff x="435496" y="1542118"/>
            <a:chExt cx="2246643" cy="1035461"/>
          </a:xfrm>
        </p:grpSpPr>
        <p:sp>
          <p:nvSpPr>
            <p:cNvPr id="32" name="矩形 31"/>
            <p:cNvSpPr/>
            <p:nvPr/>
          </p:nvSpPr>
          <p:spPr>
            <a:xfrm>
              <a:off x="435496" y="1931248"/>
              <a:ext cx="22466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de-DE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Er entdeckte</a:t>
              </a:r>
              <a:endParaRPr lang="de-DE" altLang="zh-HK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just"/>
              <a:r>
                <a:rPr lang="de-DE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die Größe </a:t>
              </a:r>
              <a:r>
                <a:rPr lang="de-DE" altLang="zh-HK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der </a:t>
              </a:r>
              <a:r>
                <a:rPr lang="de-DE" altLang="zh-HK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Figur </a:t>
              </a:r>
              <a:r>
                <a:rPr lang="de-DE" altLang="zh-HK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Fouché</a:t>
              </a:r>
              <a:r>
                <a:rPr lang="de-DE" altLang="zh-HK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endParaRPr lang="zh-HK" altLang="zh-HK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35496" y="1542118"/>
              <a:ext cx="2171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altLang="zh-HK" sz="2400" b="1" dirty="0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Balzac</a:t>
              </a:r>
              <a:endParaRPr lang="zh-HK" altLang="en-US" sz="2400" b="1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40271" y="1898406"/>
              <a:ext cx="1355204" cy="45887"/>
            </a:xfrm>
            <a:prstGeom prst="rect">
              <a:avLst/>
            </a:prstGeom>
            <a:solidFill>
              <a:srgbClr val="0174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02424" y="1871812"/>
            <a:ext cx="2641576" cy="1712569"/>
            <a:chOff x="435496" y="1542118"/>
            <a:chExt cx="2246643" cy="1712569"/>
          </a:xfrm>
        </p:grpSpPr>
        <p:sp>
          <p:nvSpPr>
            <p:cNvPr id="40" name="矩形 39"/>
            <p:cNvSpPr/>
            <p:nvPr/>
          </p:nvSpPr>
          <p:spPr>
            <a:xfrm>
              <a:off x="435496" y="1931248"/>
              <a:ext cx="2246643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de-DE" altLang="zh-HK" sz="2000" dirty="0" smtClean="0">
                  <a:solidFill>
                    <a:srgbClr val="92D14F"/>
                  </a:solidFill>
                  <a:latin typeface="微软雅黑" pitchFamily="34" charset="-122"/>
                  <a:ea typeface="微软雅黑" pitchFamily="34" charset="-122"/>
                </a:rPr>
                <a:t>Zweig </a:t>
              </a:r>
              <a:r>
                <a:rPr lang="de-DE" altLang="zh-HK" sz="2000" dirty="0">
                  <a:solidFill>
                    <a:srgbClr val="92D14F"/>
                  </a:solidFill>
                  <a:latin typeface="微软雅黑" pitchFamily="34" charset="-122"/>
                  <a:ea typeface="微软雅黑" pitchFamily="34" charset="-122"/>
                </a:rPr>
                <a:t>untersuchte </a:t>
              </a:r>
              <a:r>
                <a:rPr lang="de-DE" altLang="zh-HK" sz="2000" dirty="0" err="1" smtClean="0">
                  <a:solidFill>
                    <a:srgbClr val="92D14F"/>
                  </a:solidFill>
                  <a:latin typeface="微软雅黑" pitchFamily="34" charset="-122"/>
                  <a:ea typeface="微软雅黑" pitchFamily="34" charset="-122"/>
                </a:rPr>
                <a:t>Fouchés</a:t>
              </a:r>
              <a:r>
                <a:rPr lang="de-DE" altLang="zh-HK" sz="2000" dirty="0" smtClean="0">
                  <a:solidFill>
                    <a:srgbClr val="92D14F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de-DE" altLang="zh-HK" sz="2000" dirty="0" smtClean="0">
                  <a:solidFill>
                    <a:srgbClr val="92D14F"/>
                  </a:solidFill>
                  <a:latin typeface="微软雅黑" pitchFamily="34" charset="-122"/>
                  <a:ea typeface="微软雅黑" pitchFamily="34" charset="-122"/>
                </a:rPr>
                <a:t>Identität </a:t>
              </a:r>
              <a:r>
                <a:rPr lang="de-DE" altLang="zh-HK" sz="2000" dirty="0" smtClean="0">
                  <a:solidFill>
                    <a:srgbClr val="92D14F"/>
                  </a:solidFill>
                  <a:latin typeface="微软雅黑" pitchFamily="34" charset="-122"/>
                  <a:ea typeface="微软雅黑" pitchFamily="34" charset="-122"/>
                </a:rPr>
                <a:t>als Mann und als Vater</a:t>
              </a:r>
              <a:endParaRPr lang="zh-HK" altLang="zh-HK" sz="2000" dirty="0">
                <a:solidFill>
                  <a:srgbClr val="92D14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35496" y="1542118"/>
              <a:ext cx="2171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altLang="zh-HK" b="1" dirty="0" smtClean="0">
                  <a:solidFill>
                    <a:srgbClr val="92D14F"/>
                  </a:solidFill>
                  <a:latin typeface="微软雅黑" pitchFamily="34" charset="-122"/>
                  <a:ea typeface="微软雅黑" pitchFamily="34" charset="-122"/>
                </a:rPr>
                <a:t>Menschliche Seite</a:t>
              </a:r>
              <a:endParaRPr lang="zh-HK" altLang="en-US" b="1" dirty="0">
                <a:solidFill>
                  <a:srgbClr val="92D14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40271" y="1898406"/>
              <a:ext cx="1355204" cy="45887"/>
            </a:xfrm>
            <a:prstGeom prst="rect">
              <a:avLst/>
            </a:prstGeom>
            <a:solidFill>
              <a:srgbClr val="92D1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92D14F"/>
                </a:solidFill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2330173" y="109441"/>
            <a:ext cx="7553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rPr>
              <a:t>Die </a:t>
            </a:r>
            <a:r>
              <a:rPr lang="en-US" altLang="zh-CN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Gestaltung</a:t>
            </a:r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der </a:t>
            </a:r>
            <a:r>
              <a:rPr lang="en-US" altLang="zh-CN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Figur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Fouché</a:t>
            </a:r>
            <a:endParaRPr lang="zh-HK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1591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/>
          <a:srcRect l="47675"/>
          <a:stretch>
            <a:fillRect/>
          </a:stretch>
        </p:blipFill>
        <p:spPr>
          <a:xfrm>
            <a:off x="0" y="2332057"/>
            <a:ext cx="1428902" cy="273091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1" name="椭圆 30"/>
          <p:cNvSpPr/>
          <p:nvPr/>
        </p:nvSpPr>
        <p:spPr>
          <a:xfrm>
            <a:off x="2412999" y="1581061"/>
            <a:ext cx="918803" cy="918803"/>
          </a:xfrm>
          <a:prstGeom prst="ellipse">
            <a:avLst/>
          </a:prstGeom>
          <a:solidFill>
            <a:srgbClr val="017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A</a:t>
            </a:r>
            <a:endParaRPr lang="zh-HK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331803" y="3238110"/>
            <a:ext cx="918803" cy="918803"/>
          </a:xfrm>
          <a:prstGeom prst="ellipse">
            <a:avLst/>
          </a:prstGeom>
          <a:solidFill>
            <a:srgbClr val="017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atin typeface="微软雅黑" pitchFamily="34" charset="-122"/>
                <a:ea typeface="微软雅黑" pitchFamily="34" charset="-122"/>
              </a:rPr>
              <a:t>B</a:t>
            </a:r>
            <a:endParaRPr lang="zh-HK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412999" y="4895159"/>
            <a:ext cx="918803" cy="918803"/>
          </a:xfrm>
          <a:prstGeom prst="ellipse">
            <a:avLst/>
          </a:prstGeom>
          <a:solidFill>
            <a:srgbClr val="017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C</a:t>
            </a:r>
            <a:endParaRPr lang="zh-HK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V="1">
            <a:off x="1428902" y="2317321"/>
            <a:ext cx="812800" cy="482600"/>
          </a:xfrm>
          <a:prstGeom prst="line">
            <a:avLst/>
          </a:prstGeom>
          <a:ln w="28575">
            <a:solidFill>
              <a:srgbClr val="0174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1663700" y="3697511"/>
            <a:ext cx="1460500" cy="0"/>
          </a:xfrm>
          <a:prstGeom prst="line">
            <a:avLst/>
          </a:prstGeom>
          <a:ln w="28575">
            <a:solidFill>
              <a:srgbClr val="0174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1428902" y="4595102"/>
            <a:ext cx="812800" cy="482600"/>
          </a:xfrm>
          <a:prstGeom prst="line">
            <a:avLst/>
          </a:prstGeom>
          <a:ln w="28575">
            <a:solidFill>
              <a:srgbClr val="0174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3670604" y="1425323"/>
            <a:ext cx="4292600" cy="1268371"/>
            <a:chOff x="3670604" y="1284451"/>
            <a:chExt cx="4292600" cy="1268371"/>
          </a:xfrm>
        </p:grpSpPr>
        <p:sp>
          <p:nvSpPr>
            <p:cNvPr id="42" name="矩形 41"/>
            <p:cNvSpPr/>
            <p:nvPr/>
          </p:nvSpPr>
          <p:spPr>
            <a:xfrm>
              <a:off x="3670604" y="1721825"/>
              <a:ext cx="42926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de-DE" altLang="zh-HK" sz="1600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Zweig ist ein Pazifist, Weltbürger und Europäer. Er widmete sein ganzes Leben für den Frieden und die Einheit Europas.</a:t>
              </a:r>
              <a:endParaRPr lang="zh-HK" altLang="zh-HK" sz="16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670604" y="1284451"/>
              <a:ext cx="2171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altLang="zh-HK" sz="2400" b="1" dirty="0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Zweig</a:t>
              </a:r>
              <a:endParaRPr lang="zh-HK" altLang="en-US" sz="2400" b="1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458209" y="3011992"/>
            <a:ext cx="4292600" cy="1538883"/>
            <a:chOff x="4458209" y="3053444"/>
            <a:chExt cx="4292600" cy="1538883"/>
          </a:xfrm>
        </p:grpSpPr>
        <p:sp>
          <p:nvSpPr>
            <p:cNvPr id="44" name="矩形 43"/>
            <p:cNvSpPr/>
            <p:nvPr/>
          </p:nvSpPr>
          <p:spPr>
            <a:xfrm>
              <a:off x="4458209" y="3515109"/>
              <a:ext cx="429260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de-DE" altLang="zh-HK" sz="1600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Fouché</a:t>
              </a:r>
              <a:r>
                <a:rPr lang="de-DE" altLang="zh-HK" sz="1600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ist eine politische Figur mit fanatischem Charakter. Dieser Charakter ist ähnlich wie der Fanatismus während des Kriegs.</a:t>
              </a:r>
              <a:endParaRPr lang="zh-HK" altLang="zh-HK" sz="16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458209" y="3053444"/>
              <a:ext cx="2171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err="1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Fouché</a:t>
              </a:r>
              <a:endParaRPr lang="zh-HK" altLang="en-US" sz="2400" b="1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653106" y="4647468"/>
            <a:ext cx="4310098" cy="2260950"/>
            <a:chOff x="3653106" y="4788340"/>
            <a:chExt cx="4310098" cy="2260950"/>
          </a:xfrm>
        </p:grpSpPr>
        <p:sp>
          <p:nvSpPr>
            <p:cNvPr id="46" name="矩形 45"/>
            <p:cNvSpPr/>
            <p:nvPr/>
          </p:nvSpPr>
          <p:spPr>
            <a:xfrm>
              <a:off x="3670604" y="5171853"/>
              <a:ext cx="4292600" cy="18774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de-DE" altLang="zh-HK" sz="1600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Der Humanismus von Zweig äußert sich durch seinen Versuch, die Humanität </a:t>
              </a:r>
              <a:r>
                <a:rPr lang="de-DE" altLang="zh-HK" sz="1600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in </a:t>
              </a:r>
              <a:r>
                <a:rPr lang="de-DE" altLang="zh-HK" sz="1600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Fouché</a:t>
              </a:r>
              <a:r>
                <a:rPr lang="de-DE" altLang="zh-HK" sz="1600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auszugraben. Er ist der Meinung, das das Unbewusst teilhaft für das Verhalten und </a:t>
              </a:r>
              <a:r>
                <a:rPr lang="de-DE" altLang="zh-HK" sz="1600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die Entscheidung </a:t>
              </a:r>
              <a:r>
                <a:rPr lang="de-DE" altLang="zh-HK" sz="1600" dirty="0" err="1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Fouchés</a:t>
              </a:r>
              <a:r>
                <a:rPr lang="de-DE" altLang="zh-HK" sz="1600" dirty="0" smtClean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 verantwortlich ist. </a:t>
              </a:r>
              <a:endParaRPr lang="de-DE" altLang="zh-HK" sz="16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just"/>
              <a:endParaRPr lang="de-DE" altLang="zh-HK" sz="20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53106" y="4788340"/>
              <a:ext cx="25347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altLang="zh-HK" sz="2400" b="1" dirty="0" smtClean="0">
                  <a:solidFill>
                    <a:srgbClr val="0174AB"/>
                  </a:solidFill>
                  <a:latin typeface="微软雅黑" pitchFamily="34" charset="-122"/>
                  <a:ea typeface="微软雅黑" pitchFamily="34" charset="-122"/>
                </a:rPr>
                <a:t>Humanismus</a:t>
              </a:r>
              <a:endParaRPr lang="zh-HK" altLang="en-US" sz="2400" b="1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124200" y="71712"/>
            <a:ext cx="592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pc="3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Zusammenfassung</a:t>
            </a:r>
            <a:endParaRPr lang="zh-HK" altLang="en-US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24100" y="3744658"/>
            <a:ext cx="4495800" cy="938213"/>
          </a:xfrm>
          <a:prstGeom prst="rect">
            <a:avLst/>
          </a:prstGeom>
          <a:solidFill>
            <a:srgbClr val="017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b="1" spc="300" dirty="0" err="1" smtClean="0">
                <a:latin typeface="微软雅黑" pitchFamily="34" charset="-122"/>
                <a:ea typeface="微软雅黑" pitchFamily="34" charset="-122"/>
              </a:rPr>
              <a:t>Danke</a:t>
            </a:r>
            <a:endParaRPr lang="zh-HK" altLang="en-US" sz="6600" b="1" spc="3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3648075" y="1637910"/>
            <a:ext cx="1847850" cy="1720986"/>
            <a:chOff x="1164" y="687"/>
            <a:chExt cx="3219" cy="2998"/>
          </a:xfrm>
          <a:solidFill>
            <a:srgbClr val="0174AB"/>
          </a:solidFill>
        </p:grpSpPr>
        <p:sp>
          <p:nvSpPr>
            <p:cNvPr id="10" name="Freeform 6"/>
            <p:cNvSpPr/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5263515" y="428625"/>
            <a:ext cx="1127760" cy="114046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43650" y="297815"/>
            <a:ext cx="2700655" cy="1402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b="1" spc="300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rPr>
              <a:t>Technische</a:t>
            </a:r>
            <a:endParaRPr lang="de-DE" altLang="zh-HK" sz="2800" b="1" spc="300" dirty="0">
              <a:solidFill>
                <a:srgbClr val="0174AB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de-DE" altLang="zh-HK" sz="2800" b="1" spc="300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rPr>
              <a:t>Universität</a:t>
            </a:r>
            <a:r>
              <a:rPr lang="en-US" altLang="zh-HK" sz="2800" b="1" spc="300" dirty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rPr>
              <a:t> Nanjing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846275" y="2705726"/>
            <a:ext cx="54514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我们毕业啦</a:t>
            </a:r>
            <a:endParaRPr lang="en-US" altLang="zh-CN" sz="72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其实是答辩的标题地方</a:t>
            </a:r>
            <a:endParaRPr lang="en-US" altLang="zh-CN" sz="1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2259000"/>
            <a:ext cx="9144000" cy="2340000"/>
          </a:xfrm>
          <a:prstGeom prst="rect">
            <a:avLst/>
          </a:prstGeom>
          <a:solidFill>
            <a:srgbClr val="017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905" y="2249170"/>
            <a:ext cx="9066530" cy="232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Der Humanismus und die Anti-Kriegshaltung von Stefan Zweig </a:t>
            </a:r>
          </a:p>
          <a:p>
            <a:pPr algn="ctr"/>
            <a:r>
              <a:rPr lang="en-US" altLang="zh-CN" sz="3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 am Beispiel von </a:t>
            </a:r>
            <a:r>
              <a:rPr lang="en-US" altLang="zh-CN" sz="3600" i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Joseph Fouché: Bildnis eines politischen Menschen</a:t>
            </a:r>
          </a:p>
        </p:txBody>
      </p:sp>
      <p:sp>
        <p:nvSpPr>
          <p:cNvPr id="23" name="矩形 22"/>
          <p:cNvSpPr/>
          <p:nvPr/>
        </p:nvSpPr>
        <p:spPr>
          <a:xfrm>
            <a:off x="1235075" y="4785360"/>
            <a:ext cx="1711325" cy="400050"/>
          </a:xfrm>
          <a:prstGeom prst="rect">
            <a:avLst/>
          </a:prstGeom>
          <a:solidFill>
            <a:srgbClr val="92D14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000" b="1" spc="300" dirty="0">
                <a:latin typeface="微软雅黑" pitchFamily="34" charset="-122"/>
                <a:ea typeface="微软雅黑" pitchFamily="34" charset="-122"/>
              </a:rPr>
              <a:t>Verfasser</a:t>
            </a:r>
          </a:p>
        </p:txBody>
      </p:sp>
      <p:sp>
        <p:nvSpPr>
          <p:cNvPr id="24" name="矩形 23"/>
          <p:cNvSpPr/>
          <p:nvPr/>
        </p:nvSpPr>
        <p:spPr>
          <a:xfrm>
            <a:off x="1235075" y="5306695"/>
            <a:ext cx="1723390" cy="400050"/>
          </a:xfrm>
          <a:prstGeom prst="rect">
            <a:avLst/>
          </a:prstGeom>
          <a:solidFill>
            <a:srgbClr val="92D14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2000" b="1" spc="300" dirty="0">
                <a:latin typeface="微软雅黑" pitchFamily="34" charset="-122"/>
                <a:ea typeface="微软雅黑" pitchFamily="34" charset="-122"/>
              </a:rPr>
              <a:t>Betreuer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207067" y="4788475"/>
            <a:ext cx="1614489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刘越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121342" y="5285838"/>
            <a:ext cx="1614489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spc="3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HK" sz="2000" b="1" spc="3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续文</a:t>
            </a:r>
            <a:endParaRPr lang="en-US" altLang="zh-CN" sz="2000" b="1" spc="300" dirty="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prstClr val="white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53018" y="93911"/>
            <a:ext cx="6889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HK" spc="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Gründe für die Entscheidung des Themas</a:t>
            </a:r>
            <a:endParaRPr lang="zh-HK" altLang="en-US" spc="3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同心圆 15"/>
          <p:cNvSpPr/>
          <p:nvPr/>
        </p:nvSpPr>
        <p:spPr>
          <a:xfrm>
            <a:off x="308780" y="2034776"/>
            <a:ext cx="3817937" cy="3817937"/>
          </a:xfrm>
          <a:prstGeom prst="donut">
            <a:avLst>
              <a:gd name="adj" fmla="val 7621"/>
            </a:avLst>
          </a:prstGeom>
          <a:solidFill>
            <a:srgbClr val="017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prstClr val="black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38083" y="1625087"/>
            <a:ext cx="1159329" cy="1159329"/>
          </a:xfrm>
          <a:prstGeom prst="ellipse">
            <a:avLst/>
          </a:prstGeom>
          <a:solidFill>
            <a:srgbClr val="92D14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6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88101" y="4693384"/>
            <a:ext cx="1159329" cy="1159329"/>
          </a:xfrm>
          <a:prstGeom prst="ellipse">
            <a:avLst/>
          </a:prstGeom>
          <a:solidFill>
            <a:srgbClr val="92D14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6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812153" y="4693384"/>
            <a:ext cx="1159329" cy="1159329"/>
          </a:xfrm>
          <a:prstGeom prst="ellipse">
            <a:avLst/>
          </a:prstGeom>
          <a:solidFill>
            <a:srgbClr val="92D14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6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45673" y="2871668"/>
            <a:ext cx="2144150" cy="2144152"/>
          </a:xfrm>
          <a:prstGeom prst="ellipse">
            <a:avLst/>
          </a:prstGeom>
          <a:solidFill>
            <a:srgbClr val="017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altLang="zh-HK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Thema</a:t>
            </a:r>
            <a:endParaRPr lang="zh-HK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542620" y="2784416"/>
            <a:ext cx="4292600" cy="1610969"/>
            <a:chOff x="4459613" y="3431448"/>
            <a:chExt cx="4292600" cy="1610969"/>
          </a:xfrm>
        </p:grpSpPr>
        <p:sp>
          <p:nvSpPr>
            <p:cNvPr id="25" name="矩形 24"/>
            <p:cNvSpPr/>
            <p:nvPr/>
          </p:nvSpPr>
          <p:spPr>
            <a:xfrm>
              <a:off x="4459613" y="3718978"/>
              <a:ext cx="429260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de-DE" altLang="zh-HK" sz="1600" b="1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Die Biografie hängt eng mit der Geschichte zusammen. Durch Forschung der Biografie kann man ein tieferes Verständnis für die damalige Lage Deutschlands haben.</a:t>
              </a:r>
              <a:endParaRPr lang="zh-HK" altLang="zh-HK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459613" y="3431448"/>
              <a:ext cx="2171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altLang="zh-HK" b="1" dirty="0" smtClean="0">
                  <a:solidFill>
                    <a:srgbClr val="92D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 Zweiter Grund</a:t>
              </a:r>
              <a:endParaRPr lang="zh-HK" altLang="en-US" b="1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09162" y="1447448"/>
            <a:ext cx="4426058" cy="1118639"/>
            <a:chOff x="4326155" y="1403906"/>
            <a:chExt cx="4426058" cy="1118639"/>
          </a:xfrm>
        </p:grpSpPr>
        <p:sp>
          <p:nvSpPr>
            <p:cNvPr id="27" name="矩形 26"/>
            <p:cNvSpPr/>
            <p:nvPr/>
          </p:nvSpPr>
          <p:spPr>
            <a:xfrm>
              <a:off x="4459613" y="1691548"/>
              <a:ext cx="42926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de-DE" altLang="zh-HK" sz="1600" b="1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 China sind die Abhandlungen, die sich mit politischen Biografien von Zweig befasst, relativ wenig. </a:t>
              </a:r>
              <a:endParaRPr lang="zh-HK" altLang="zh-HK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326155" y="1403906"/>
              <a:ext cx="23051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92D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 </a:t>
              </a:r>
              <a:r>
                <a:rPr lang="en-US" altLang="zh-CN" b="1" dirty="0" err="1" smtClean="0">
                  <a:solidFill>
                    <a:srgbClr val="92D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Erster</a:t>
              </a:r>
              <a:r>
                <a:rPr lang="en-US" altLang="zh-CN" b="1" dirty="0" smtClean="0">
                  <a:solidFill>
                    <a:srgbClr val="92D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 dirty="0" err="1" smtClean="0">
                  <a:solidFill>
                    <a:srgbClr val="92D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Grund</a:t>
              </a:r>
              <a:endParaRPr lang="zh-HK" altLang="en-US" b="1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42620" y="4804103"/>
            <a:ext cx="4292600" cy="1364748"/>
            <a:chOff x="4459613" y="4760561"/>
            <a:chExt cx="4292600" cy="1364748"/>
          </a:xfrm>
        </p:grpSpPr>
        <p:sp>
          <p:nvSpPr>
            <p:cNvPr id="29" name="矩形 28"/>
            <p:cNvSpPr/>
            <p:nvPr/>
          </p:nvSpPr>
          <p:spPr>
            <a:xfrm>
              <a:off x="4459613" y="5048091"/>
              <a:ext cx="429260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de-DE" altLang="zh-HK" sz="1600" b="1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Durch Forschung der Biografie liegen die Gedanken von Stefan Zweig, also sein Humanismus und seine Anti-Kriegshaltung, klar auf der Hand.</a:t>
              </a:r>
              <a:endParaRPr lang="zh-HK" altLang="zh-HK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459613" y="4760561"/>
              <a:ext cx="2171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altLang="zh-HK" b="1" dirty="0" smtClean="0">
                  <a:solidFill>
                    <a:srgbClr val="92D1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 Dritter Grund</a:t>
              </a:r>
              <a:endParaRPr lang="zh-HK" altLang="en-US" b="1" dirty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0714109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336" y="1945733"/>
            <a:ext cx="2507303" cy="3780243"/>
          </a:xfrm>
          <a:prstGeom prst="rect">
            <a:avLst/>
          </a:prstGeom>
          <a:ln w="28575">
            <a:solidFill>
              <a:srgbClr val="666666"/>
            </a:solidFill>
          </a:ln>
          <a:effectLst/>
        </p:spPr>
      </p:pic>
      <p:cxnSp>
        <p:nvCxnSpPr>
          <p:cNvPr id="27" name="直接连接符 26"/>
          <p:cNvCxnSpPr/>
          <p:nvPr/>
        </p:nvCxnSpPr>
        <p:spPr>
          <a:xfrm>
            <a:off x="5055563" y="1989138"/>
            <a:ext cx="0" cy="2987675"/>
          </a:xfrm>
          <a:prstGeom prst="line">
            <a:avLst/>
          </a:prstGeom>
          <a:ln>
            <a:solidFill>
              <a:srgbClr val="0174A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5366792" y="2112987"/>
            <a:ext cx="3306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de-DE" altLang="zh-HK" b="1" dirty="0" smtClean="0">
                <a:solidFill>
                  <a:srgbClr val="92D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Durch meine Arbeit die Andeutung von Zweig in der Biografie klar zu machen. </a:t>
            </a:r>
            <a:endParaRPr lang="zh-HK" altLang="zh-HK" b="1" dirty="0">
              <a:solidFill>
                <a:srgbClr val="92D1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366792" y="3694652"/>
            <a:ext cx="33066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Zweig impliziert in der Biografie einen neuen Weltkrieg. </a:t>
            </a:r>
          </a:p>
          <a:p>
            <a:pPr lvl="0" algn="just"/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 warnt auch die Völker Europas, auf </a:t>
            </a:r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Politiker </a:t>
            </a:r>
            <a:r>
              <a:rPr lang="de-DE" altLang="zh-HK" b="1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wie </a:t>
            </a:r>
            <a:r>
              <a:rPr lang="de-DE" altLang="zh-HK" b="1" dirty="0" err="1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Fouché</a:t>
            </a:r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wachsam zu sein.</a:t>
            </a:r>
            <a:endParaRPr lang="zh-HK" altLang="zh-HK" b="1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340284" y="93911"/>
            <a:ext cx="7152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HK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Gründe für die Entscheidung des Themas</a:t>
            </a:r>
            <a:endParaRPr lang="zh-HK" altLang="en-US" spc="3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29808" y="1055683"/>
            <a:ext cx="43733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altLang="zh-HK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Ziel meiner Arbeit</a:t>
            </a:r>
            <a:endParaRPr lang="zh-CN" alt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1444597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prstClr val="white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72264" y="93911"/>
            <a:ext cx="437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pc="300" dirty="0" err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Arbeitsmethode</a:t>
            </a:r>
            <a:endParaRPr lang="zh-HK" altLang="en-US" spc="3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4220677" y="2298887"/>
            <a:ext cx="1000370" cy="690765"/>
            <a:chOff x="5174606" y="2435101"/>
            <a:chExt cx="1000370" cy="690765"/>
          </a:xfrm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5221047" y="2435101"/>
              <a:ext cx="915744" cy="405584"/>
            </a:xfrm>
            <a:custGeom>
              <a:avLst/>
              <a:gdLst>
                <a:gd name="T0" fmla="*/ 1125 w 1125"/>
                <a:gd name="T1" fmla="*/ 2 h 498"/>
                <a:gd name="T2" fmla="*/ 1111 w 1125"/>
                <a:gd name="T3" fmla="*/ 19 h 498"/>
                <a:gd name="T4" fmla="*/ 588 w 1125"/>
                <a:gd name="T5" fmla="*/ 486 h 498"/>
                <a:gd name="T6" fmla="*/ 550 w 1125"/>
                <a:gd name="T7" fmla="*/ 484 h 498"/>
                <a:gd name="T8" fmla="*/ 82 w 1125"/>
                <a:gd name="T9" fmla="*/ 83 h 498"/>
                <a:gd name="T10" fmla="*/ 9 w 1125"/>
                <a:gd name="T11" fmla="*/ 20 h 498"/>
                <a:gd name="T12" fmla="*/ 0 w 1125"/>
                <a:gd name="T13" fmla="*/ 6 h 498"/>
                <a:gd name="T14" fmla="*/ 17 w 1125"/>
                <a:gd name="T15" fmla="*/ 0 h 498"/>
                <a:gd name="T16" fmla="*/ 572 w 1125"/>
                <a:gd name="T17" fmla="*/ 0 h 498"/>
                <a:gd name="T18" fmla="*/ 1081 w 1125"/>
                <a:gd name="T19" fmla="*/ 0 h 498"/>
                <a:gd name="T20" fmla="*/ 1125 w 1125"/>
                <a:gd name="T21" fmla="*/ 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5" h="498">
                  <a:moveTo>
                    <a:pt x="1125" y="2"/>
                  </a:moveTo>
                  <a:cubicBezTo>
                    <a:pt x="1119" y="10"/>
                    <a:pt x="1116" y="15"/>
                    <a:pt x="1111" y="19"/>
                  </a:cubicBezTo>
                  <a:cubicBezTo>
                    <a:pt x="937" y="175"/>
                    <a:pt x="762" y="330"/>
                    <a:pt x="588" y="486"/>
                  </a:cubicBezTo>
                  <a:cubicBezTo>
                    <a:pt x="574" y="498"/>
                    <a:pt x="566" y="497"/>
                    <a:pt x="550" y="484"/>
                  </a:cubicBezTo>
                  <a:cubicBezTo>
                    <a:pt x="394" y="350"/>
                    <a:pt x="238" y="217"/>
                    <a:pt x="82" y="83"/>
                  </a:cubicBezTo>
                  <a:cubicBezTo>
                    <a:pt x="58" y="62"/>
                    <a:pt x="33" y="42"/>
                    <a:pt x="9" y="20"/>
                  </a:cubicBezTo>
                  <a:cubicBezTo>
                    <a:pt x="5" y="17"/>
                    <a:pt x="3" y="11"/>
                    <a:pt x="0" y="6"/>
                  </a:cubicBezTo>
                  <a:cubicBezTo>
                    <a:pt x="6" y="4"/>
                    <a:pt x="11" y="0"/>
                    <a:pt x="17" y="0"/>
                  </a:cubicBezTo>
                  <a:cubicBezTo>
                    <a:pt x="202" y="0"/>
                    <a:pt x="387" y="0"/>
                    <a:pt x="572" y="0"/>
                  </a:cubicBezTo>
                  <a:cubicBezTo>
                    <a:pt x="742" y="0"/>
                    <a:pt x="912" y="0"/>
                    <a:pt x="1081" y="0"/>
                  </a:cubicBezTo>
                  <a:cubicBezTo>
                    <a:pt x="1095" y="0"/>
                    <a:pt x="1108" y="1"/>
                    <a:pt x="1125" y="2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5216231" y="2790460"/>
              <a:ext cx="919873" cy="335406"/>
            </a:xfrm>
            <a:custGeom>
              <a:avLst/>
              <a:gdLst>
                <a:gd name="T0" fmla="*/ 730 w 1130"/>
                <a:gd name="T1" fmla="*/ 8 h 412"/>
                <a:gd name="T2" fmla="*/ 1130 w 1130"/>
                <a:gd name="T3" fmla="*/ 405 h 412"/>
                <a:gd name="T4" fmla="*/ 0 w 1130"/>
                <a:gd name="T5" fmla="*/ 406 h 412"/>
                <a:gd name="T6" fmla="*/ 409 w 1130"/>
                <a:gd name="T7" fmla="*/ 0 h 412"/>
                <a:gd name="T8" fmla="*/ 528 w 1130"/>
                <a:gd name="T9" fmla="*/ 102 h 412"/>
                <a:gd name="T10" fmla="*/ 558 w 1130"/>
                <a:gd name="T11" fmla="*/ 127 h 412"/>
                <a:gd name="T12" fmla="*/ 597 w 1130"/>
                <a:gd name="T13" fmla="*/ 127 h 412"/>
                <a:gd name="T14" fmla="*/ 730 w 1130"/>
                <a:gd name="T15" fmla="*/ 8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0" h="412">
                  <a:moveTo>
                    <a:pt x="730" y="8"/>
                  </a:moveTo>
                  <a:cubicBezTo>
                    <a:pt x="865" y="141"/>
                    <a:pt x="997" y="273"/>
                    <a:pt x="1130" y="405"/>
                  </a:cubicBezTo>
                  <a:cubicBezTo>
                    <a:pt x="1116" y="411"/>
                    <a:pt x="19" y="412"/>
                    <a:pt x="0" y="406"/>
                  </a:cubicBezTo>
                  <a:cubicBezTo>
                    <a:pt x="136" y="271"/>
                    <a:pt x="272" y="136"/>
                    <a:pt x="409" y="0"/>
                  </a:cubicBezTo>
                  <a:cubicBezTo>
                    <a:pt x="446" y="32"/>
                    <a:pt x="487" y="67"/>
                    <a:pt x="528" y="102"/>
                  </a:cubicBezTo>
                  <a:cubicBezTo>
                    <a:pt x="538" y="110"/>
                    <a:pt x="548" y="119"/>
                    <a:pt x="558" y="127"/>
                  </a:cubicBezTo>
                  <a:cubicBezTo>
                    <a:pt x="574" y="140"/>
                    <a:pt x="582" y="140"/>
                    <a:pt x="597" y="127"/>
                  </a:cubicBezTo>
                  <a:cubicBezTo>
                    <a:pt x="642" y="86"/>
                    <a:pt x="687" y="46"/>
                    <a:pt x="730" y="8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5174606" y="2473630"/>
              <a:ext cx="334718" cy="609923"/>
            </a:xfrm>
            <a:custGeom>
              <a:avLst/>
              <a:gdLst>
                <a:gd name="T0" fmla="*/ 6 w 411"/>
                <a:gd name="T1" fmla="*/ 749 h 749"/>
                <a:gd name="T2" fmla="*/ 7 w 411"/>
                <a:gd name="T3" fmla="*/ 0 h 749"/>
                <a:gd name="T4" fmla="*/ 411 w 411"/>
                <a:gd name="T5" fmla="*/ 347 h 749"/>
                <a:gd name="T6" fmla="*/ 6 w 41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1" h="749">
                  <a:moveTo>
                    <a:pt x="6" y="749"/>
                  </a:moveTo>
                  <a:cubicBezTo>
                    <a:pt x="0" y="736"/>
                    <a:pt x="0" y="20"/>
                    <a:pt x="7" y="0"/>
                  </a:cubicBezTo>
                  <a:cubicBezTo>
                    <a:pt x="142" y="116"/>
                    <a:pt x="276" y="231"/>
                    <a:pt x="411" y="347"/>
                  </a:cubicBezTo>
                  <a:cubicBezTo>
                    <a:pt x="275" y="481"/>
                    <a:pt x="140" y="615"/>
                    <a:pt x="6" y="749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5849546" y="2474318"/>
              <a:ext cx="325430" cy="609235"/>
            </a:xfrm>
            <a:custGeom>
              <a:avLst/>
              <a:gdLst>
                <a:gd name="T0" fmla="*/ 0 w 400"/>
                <a:gd name="T1" fmla="*/ 353 h 748"/>
                <a:gd name="T2" fmla="*/ 397 w 400"/>
                <a:gd name="T3" fmla="*/ 0 h 748"/>
                <a:gd name="T4" fmla="*/ 400 w 400"/>
                <a:gd name="T5" fmla="*/ 22 h 748"/>
                <a:gd name="T6" fmla="*/ 400 w 400"/>
                <a:gd name="T7" fmla="*/ 728 h 748"/>
                <a:gd name="T8" fmla="*/ 397 w 400"/>
                <a:gd name="T9" fmla="*/ 748 h 748"/>
                <a:gd name="T10" fmla="*/ 0 w 400"/>
                <a:gd name="T11" fmla="*/ 353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748">
                  <a:moveTo>
                    <a:pt x="0" y="353"/>
                  </a:moveTo>
                  <a:cubicBezTo>
                    <a:pt x="132" y="236"/>
                    <a:pt x="263" y="119"/>
                    <a:pt x="397" y="0"/>
                  </a:cubicBezTo>
                  <a:cubicBezTo>
                    <a:pt x="398" y="9"/>
                    <a:pt x="400" y="15"/>
                    <a:pt x="400" y="22"/>
                  </a:cubicBezTo>
                  <a:cubicBezTo>
                    <a:pt x="400" y="257"/>
                    <a:pt x="400" y="492"/>
                    <a:pt x="400" y="728"/>
                  </a:cubicBezTo>
                  <a:cubicBezTo>
                    <a:pt x="400" y="735"/>
                    <a:pt x="398" y="742"/>
                    <a:pt x="397" y="748"/>
                  </a:cubicBezTo>
                  <a:cubicBezTo>
                    <a:pt x="265" y="617"/>
                    <a:pt x="133" y="486"/>
                    <a:pt x="0" y="353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293107" y="2284392"/>
            <a:ext cx="1093895" cy="955612"/>
            <a:chOff x="882603" y="2302677"/>
            <a:chExt cx="1093895" cy="955612"/>
          </a:xfrm>
        </p:grpSpPr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882603" y="2302677"/>
              <a:ext cx="820672" cy="955612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362082" y="2640858"/>
              <a:ext cx="386396" cy="443988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1667783" y="2400113"/>
              <a:ext cx="273223" cy="299340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1088524" y="2679029"/>
              <a:ext cx="408829" cy="66632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1087855" y="2815306"/>
              <a:ext cx="344542" cy="673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1082497" y="2945221"/>
              <a:ext cx="244427" cy="146657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1748478" y="2540408"/>
              <a:ext cx="228020" cy="273223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1293107" y="2473776"/>
              <a:ext cx="204247" cy="66632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066977" y="2167572"/>
            <a:ext cx="1001878" cy="994714"/>
            <a:chOff x="7367401" y="2282771"/>
            <a:chExt cx="1001878" cy="994714"/>
          </a:xfrm>
        </p:grpSpPr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7634210" y="2488996"/>
              <a:ext cx="473930" cy="596888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7367401" y="2493174"/>
              <a:ext cx="439907" cy="697464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8168724" y="2543313"/>
              <a:ext cx="200555" cy="558090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7913256" y="2835191"/>
              <a:ext cx="280239" cy="378725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7715387" y="2282771"/>
              <a:ext cx="396036" cy="180857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>
              <a:off x="7747321" y="2435276"/>
              <a:ext cx="400214" cy="282627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>
              <a:off x="7655400" y="3171537"/>
              <a:ext cx="366490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>
              <a:off x="7501701" y="2298887"/>
              <a:ext cx="251887" cy="145044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>
              <a:off x="8104559" y="2355591"/>
              <a:ext cx="204733" cy="234577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41"/>
            <p:cNvSpPr>
              <a:spLocks/>
            </p:cNvSpPr>
            <p:nvPr/>
          </p:nvSpPr>
          <p:spPr bwMode="auto">
            <a:xfrm>
              <a:off x="7407094" y="2470791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solidFill>
              <a:srgbClr val="017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0" y="3290287"/>
            <a:ext cx="35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b="1" dirty="0" err="1" smtClean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Vergleichende</a:t>
            </a:r>
            <a:r>
              <a:rPr lang="en-US" altLang="zh-HK" b="1" dirty="0" smtClean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K" b="1" dirty="0" err="1" smtClean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Arbeitsmethode</a:t>
            </a:r>
            <a:endParaRPr lang="zh-HK" altLang="en-US" b="1" dirty="0">
              <a:solidFill>
                <a:srgbClr val="0174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75781" y="3936618"/>
            <a:ext cx="32090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Ein Vergleich zwischen der Lage in Deutschland während des Kriegs und der Geschichte in Frankreich wird gemacht.</a:t>
            </a:r>
            <a:endParaRPr lang="zh-HK" altLang="zh-HK" b="1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410930" y="3190638"/>
            <a:ext cx="2628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altLang="zh-HK" b="1" dirty="0" err="1" smtClean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Analysische</a:t>
            </a:r>
            <a:r>
              <a:rPr lang="de-DE" altLang="zh-HK" b="1" dirty="0" smtClean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Arbeitsmethode</a:t>
            </a:r>
            <a:endParaRPr lang="zh-HK" altLang="en-US" b="1" dirty="0">
              <a:solidFill>
                <a:srgbClr val="0174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584791" y="3976036"/>
            <a:ext cx="26281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Durch die Analyse des Textes wird  der Humanismus und die Anti-Kriegshaltung von Zweig in Betracht gezogen.</a:t>
            </a:r>
            <a:endParaRPr lang="zh-HK" altLang="zh-HK" b="1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413326" y="3240004"/>
            <a:ext cx="2292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altLang="zh-HK" b="1" dirty="0" smtClean="0">
                <a:solidFill>
                  <a:srgbClr val="0174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Interpretation der Hauptfigur</a:t>
            </a:r>
            <a:endParaRPr lang="zh-HK" altLang="en-US" b="1" dirty="0">
              <a:solidFill>
                <a:srgbClr val="0174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413326" y="3976036"/>
            <a:ext cx="24049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der Biografie kann man einige Besonderheiten </a:t>
            </a:r>
            <a:r>
              <a:rPr lang="de-DE" altLang="zh-HK" b="1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von </a:t>
            </a:r>
            <a:r>
              <a:rPr lang="de-DE" altLang="zh-HK" b="1" dirty="0" err="1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Fouché</a:t>
            </a:r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finden. Er ist </a:t>
            </a:r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Zweigs Meinung        nach</a:t>
            </a:r>
          </a:p>
          <a:p>
            <a:pPr algn="just"/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nicht </a:t>
            </a:r>
            <a:r>
              <a:rPr lang="de-DE" altLang="zh-HK" b="1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nur ein Intrigant.</a:t>
            </a:r>
            <a:endParaRPr lang="zh-HK" altLang="zh-HK" b="1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501401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1249190" y="1560508"/>
            <a:ext cx="1117600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HK" altLang="en-US" sz="8000" b="1" dirty="0">
              <a:solidFill>
                <a:srgbClr val="0174A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687811" y="1837507"/>
            <a:ext cx="5207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HK" altLang="zh-HK" sz="1100" dirty="0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.</a:t>
            </a:r>
            <a:r>
              <a:rPr lang="de-DE" altLang="zh-HK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Stefan Zweig als Schriftsteller und Biograph</a:t>
            </a:r>
            <a:endParaRPr lang="zh-CN" alt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 algn="just"/>
            <a:endParaRPr lang="zh-HK" altLang="zh-HK" sz="1100" dirty="0">
              <a:solidFill>
                <a:srgbClr val="6666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687811" y="3121546"/>
            <a:ext cx="5207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HK" altLang="zh-HK" sz="1100" dirty="0" smtClean="0">
                <a:solidFill>
                  <a:srgbClr val="92D14F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. </a:t>
            </a:r>
            <a:endParaRPr lang="zh-HK" altLang="zh-HK" sz="2800" dirty="0">
              <a:solidFill>
                <a:srgbClr val="92D1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249190" y="2844547"/>
            <a:ext cx="1117600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92D14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HK" altLang="en-US" sz="8000" b="1" dirty="0">
              <a:solidFill>
                <a:srgbClr val="92D1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249190" y="4128586"/>
            <a:ext cx="1117600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rgbClr val="0174AB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HK" altLang="en-US" sz="8000" b="1" dirty="0">
              <a:solidFill>
                <a:srgbClr val="0174A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3870542" y="93911"/>
            <a:ext cx="1891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HK" sz="20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Einleitung</a:t>
            </a:r>
            <a:endParaRPr lang="zh-HK" altLang="en-US" sz="20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87811" y="2967657"/>
            <a:ext cx="581207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altLang="zh-CN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Die Lage Deutschlands während des Weltkrieges</a:t>
            </a:r>
          </a:p>
        </p:txBody>
      </p:sp>
      <p:sp>
        <p:nvSpPr>
          <p:cNvPr id="5" name="矩形 4"/>
          <p:cNvSpPr/>
          <p:nvPr/>
        </p:nvSpPr>
        <p:spPr>
          <a:xfrm>
            <a:off x="2560652" y="4163217"/>
            <a:ext cx="64030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altLang="zh-CN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Die Absicht des Schaffen der Biografie von Zweig</a:t>
            </a:r>
            <a:endParaRPr lang="zh-CN" alt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613758" y="95489"/>
            <a:ext cx="220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HK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Einleitung</a:t>
            </a:r>
            <a:endParaRPr lang="zh-HK" altLang="en-US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16066" y="2108979"/>
            <a:ext cx="62630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de-DE" altLang="zh-HK" sz="2000" dirty="0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Die Forschung hängt eng mit der </a:t>
            </a:r>
            <a:r>
              <a:rPr lang="de-DE" altLang="zh-HK" sz="20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Biografie</a:t>
            </a:r>
            <a:r>
              <a:rPr lang="en-US" altLang="zh-CN" sz="2000" i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i="1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Joseph </a:t>
            </a:r>
            <a:r>
              <a:rPr lang="en-US" altLang="zh-CN" sz="2000" i="1" dirty="0" err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Fouché</a:t>
            </a:r>
            <a:r>
              <a:rPr lang="en-US" altLang="zh-CN" sz="2000" i="1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en-US" altLang="zh-CN" sz="2000" i="1" dirty="0" err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Bildnis</a:t>
            </a:r>
            <a:r>
              <a:rPr lang="en-US" altLang="zh-CN" sz="2000" i="1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i="1" dirty="0" err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eines</a:t>
            </a:r>
            <a:r>
              <a:rPr lang="en-US" altLang="zh-CN" sz="2000" i="1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i="1" dirty="0" err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politischen</a:t>
            </a:r>
            <a:r>
              <a:rPr lang="en-US" altLang="zh-CN" sz="2000" i="1" kern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i="1" dirty="0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Menschen </a:t>
            </a:r>
            <a:r>
              <a:rPr lang="en-US" altLang="zh-CN" sz="2000" dirty="0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und der </a:t>
            </a:r>
            <a:r>
              <a:rPr lang="en-US" altLang="zh-CN" sz="2000" dirty="0" err="1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Autobiografie</a:t>
            </a:r>
            <a:r>
              <a:rPr lang="en-US" altLang="zh-CN" sz="2000" dirty="0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i="1" dirty="0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Die Welt von </a:t>
            </a:r>
            <a:r>
              <a:rPr lang="en-US" altLang="zh-CN" sz="2000" i="1" dirty="0" err="1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Gestern</a:t>
            </a:r>
            <a:r>
              <a:rPr lang="en-US" altLang="zh-CN" sz="2000" i="1" dirty="0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err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zusammen</a:t>
            </a:r>
            <a:endParaRPr lang="zh-HK" altLang="zh-HK" sz="2000" dirty="0">
              <a:solidFill>
                <a:srgbClr val="6666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16064" y="3623618"/>
            <a:ext cx="59999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de-DE" altLang="zh-HK" sz="2000" dirty="0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In der Arbeit wird ein Vergleich zwischen der Lage in Deutschland während des Kriegs und der Geschichte Frankreichs gemacht.</a:t>
            </a:r>
            <a:endParaRPr lang="zh-HK" altLang="zh-HK" sz="2000" dirty="0">
              <a:solidFill>
                <a:srgbClr val="6666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390389" y="2555310"/>
            <a:ext cx="175364" cy="2062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390389" y="3909990"/>
            <a:ext cx="187891" cy="198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716066" y="4985359"/>
            <a:ext cx="6288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0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Die Besonderheit der Figuren in Zweigs Biografie wird in der Arbeit gezeigt.</a:t>
            </a:r>
            <a:endParaRPr lang="zh-CN" altLang="en-US" sz="2000" dirty="0">
              <a:solidFill>
                <a:srgbClr val="6666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390389" y="5240028"/>
            <a:ext cx="187891" cy="198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任意多边形 2"/>
          <p:cNvSpPr/>
          <p:nvPr/>
        </p:nvSpPr>
        <p:spPr>
          <a:xfrm rot="5400000" flipV="1">
            <a:off x="591283" y="1400171"/>
            <a:ext cx="1380528" cy="2229641"/>
          </a:xfrm>
          <a:custGeom>
            <a:avLst/>
            <a:gdLst>
              <a:gd name="connsiteX0" fmla="*/ 643466 w 1083733"/>
              <a:gd name="connsiteY0" fmla="*/ 1329267 h 1329267"/>
              <a:gd name="connsiteX1" fmla="*/ 1083733 w 1083733"/>
              <a:gd name="connsiteY1" fmla="*/ 1329267 h 1329267"/>
              <a:gd name="connsiteX2" fmla="*/ 795866 w 1083733"/>
              <a:gd name="connsiteY2" fmla="*/ 0 h 1329267"/>
              <a:gd name="connsiteX3" fmla="*/ 0 w 1083733"/>
              <a:gd name="connsiteY3" fmla="*/ 0 h 1329267"/>
              <a:gd name="connsiteX4" fmla="*/ 643466 w 1083733"/>
              <a:gd name="connsiteY4" fmla="*/ 1329267 h 132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3733" h="1329267">
                <a:moveTo>
                  <a:pt x="643466" y="1329267"/>
                </a:moveTo>
                <a:lnTo>
                  <a:pt x="1083733" y="1329267"/>
                </a:lnTo>
                <a:lnTo>
                  <a:pt x="795866" y="0"/>
                </a:lnTo>
                <a:lnTo>
                  <a:pt x="0" y="0"/>
                </a:lnTo>
                <a:lnTo>
                  <a:pt x="643466" y="1329267"/>
                </a:lnTo>
                <a:close/>
              </a:path>
            </a:pathLst>
          </a:custGeom>
          <a:gradFill>
            <a:gsLst>
              <a:gs pos="50000">
                <a:srgbClr val="0080C1"/>
              </a:gs>
              <a:gs pos="100000">
                <a:srgbClr val="066C9D"/>
              </a:gs>
            </a:gsLst>
            <a:lin ang="3000000" scaled="0"/>
          </a:gradFill>
          <a:ln>
            <a:noFill/>
          </a:ln>
          <a:effectLst>
            <a:outerShdw blurRad="165100" dist="50800" dir="10800000" algn="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5400000" flipV="1">
            <a:off x="824877" y="2173033"/>
            <a:ext cx="927542" cy="2215439"/>
          </a:xfrm>
          <a:custGeom>
            <a:avLst/>
            <a:gdLst>
              <a:gd name="connsiteX0" fmla="*/ 0 w 728133"/>
              <a:gd name="connsiteY0" fmla="*/ 0 h 1320800"/>
              <a:gd name="connsiteX1" fmla="*/ 626533 w 728133"/>
              <a:gd name="connsiteY1" fmla="*/ 0 h 1320800"/>
              <a:gd name="connsiteX2" fmla="*/ 728133 w 728133"/>
              <a:gd name="connsiteY2" fmla="*/ 1320800 h 1320800"/>
              <a:gd name="connsiteX3" fmla="*/ 287866 w 728133"/>
              <a:gd name="connsiteY3" fmla="*/ 1320800 h 1320800"/>
              <a:gd name="connsiteX4" fmla="*/ 0 w 728133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133" h="1320800">
                <a:moveTo>
                  <a:pt x="0" y="0"/>
                </a:moveTo>
                <a:lnTo>
                  <a:pt x="626533" y="0"/>
                </a:lnTo>
                <a:lnTo>
                  <a:pt x="728133" y="1320800"/>
                </a:lnTo>
                <a:lnTo>
                  <a:pt x="287866" y="1320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3000">
                <a:srgbClr val="005790"/>
              </a:gs>
              <a:gs pos="45000">
                <a:srgbClr val="00699A"/>
              </a:gs>
              <a:gs pos="100000">
                <a:srgbClr val="0D5B7D"/>
              </a:gs>
            </a:gsLst>
            <a:lin ang="6000000" scaled="0"/>
          </a:gradFill>
          <a:ln>
            <a:noFill/>
          </a:ln>
          <a:effectLst>
            <a:outerShdw blurRad="165100" dist="50800" dir="10800000" algn="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5400000" flipV="1">
            <a:off x="902083" y="2892691"/>
            <a:ext cx="787333" cy="2229641"/>
          </a:xfrm>
          <a:custGeom>
            <a:avLst/>
            <a:gdLst>
              <a:gd name="connsiteX0" fmla="*/ 0 w 618067"/>
              <a:gd name="connsiteY0" fmla="*/ 0 h 1329267"/>
              <a:gd name="connsiteX1" fmla="*/ 618067 w 618067"/>
              <a:gd name="connsiteY1" fmla="*/ 0 h 1329267"/>
              <a:gd name="connsiteX2" fmla="*/ 533400 w 618067"/>
              <a:gd name="connsiteY2" fmla="*/ 1329267 h 1329267"/>
              <a:gd name="connsiteX3" fmla="*/ 93134 w 618067"/>
              <a:gd name="connsiteY3" fmla="*/ 1320800 h 1329267"/>
              <a:gd name="connsiteX4" fmla="*/ 0 w 618067"/>
              <a:gd name="connsiteY4" fmla="*/ 0 h 132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8067" h="1329267">
                <a:moveTo>
                  <a:pt x="0" y="0"/>
                </a:moveTo>
                <a:lnTo>
                  <a:pt x="618067" y="0"/>
                </a:lnTo>
                <a:lnTo>
                  <a:pt x="533400" y="1329267"/>
                </a:lnTo>
                <a:lnTo>
                  <a:pt x="93134" y="1320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">
                <a:srgbClr val="004B76"/>
              </a:gs>
              <a:gs pos="50000">
                <a:srgbClr val="03587D"/>
              </a:gs>
              <a:gs pos="100000">
                <a:srgbClr val="0C4A66"/>
              </a:gs>
            </a:gsLst>
            <a:lin ang="5400000" scaled="0"/>
          </a:gradFill>
          <a:ln>
            <a:noFill/>
          </a:ln>
          <a:effectLst>
            <a:outerShdw blurRad="165100" dist="50800" dir="10800000" algn="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任意多边形 5"/>
          <p:cNvSpPr/>
          <p:nvPr/>
        </p:nvSpPr>
        <p:spPr>
          <a:xfrm rot="5400000" flipV="1">
            <a:off x="744708" y="3654080"/>
            <a:ext cx="1009924" cy="2284331"/>
          </a:xfrm>
          <a:custGeom>
            <a:avLst/>
            <a:gdLst>
              <a:gd name="connsiteX0" fmla="*/ 87549 w 792804"/>
              <a:gd name="connsiteY0" fmla="*/ 29183 h 1361872"/>
              <a:gd name="connsiteX1" fmla="*/ 0 w 792804"/>
              <a:gd name="connsiteY1" fmla="*/ 1361872 h 1361872"/>
              <a:gd name="connsiteX2" fmla="*/ 423153 w 792804"/>
              <a:gd name="connsiteY2" fmla="*/ 1361872 h 1361872"/>
              <a:gd name="connsiteX3" fmla="*/ 792804 w 792804"/>
              <a:gd name="connsiteY3" fmla="*/ 0 h 1361872"/>
              <a:gd name="connsiteX4" fmla="*/ 87549 w 792804"/>
              <a:gd name="connsiteY4" fmla="*/ 29183 h 136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804" h="1361872">
                <a:moveTo>
                  <a:pt x="87549" y="29183"/>
                </a:moveTo>
                <a:lnTo>
                  <a:pt x="0" y="1361872"/>
                </a:lnTo>
                <a:lnTo>
                  <a:pt x="423153" y="1361872"/>
                </a:lnTo>
                <a:lnTo>
                  <a:pt x="792804" y="0"/>
                </a:lnTo>
                <a:lnTo>
                  <a:pt x="87549" y="29183"/>
                </a:lnTo>
                <a:close/>
              </a:path>
            </a:pathLst>
          </a:custGeom>
          <a:gradFill>
            <a:gsLst>
              <a:gs pos="1000">
                <a:srgbClr val="00244A"/>
              </a:gs>
              <a:gs pos="50000">
                <a:srgbClr val="003A5C"/>
              </a:gs>
              <a:gs pos="100000">
                <a:srgbClr val="00344C"/>
              </a:gs>
            </a:gsLst>
            <a:lin ang="5400000" scaled="0"/>
          </a:gradFill>
          <a:ln>
            <a:noFill/>
          </a:ln>
          <a:effectLst>
            <a:outerShdw blurRad="165100" dist="50800" dir="10800000" algn="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五边形 6"/>
          <p:cNvSpPr/>
          <p:nvPr/>
        </p:nvSpPr>
        <p:spPr>
          <a:xfrm flipV="1">
            <a:off x="2386879" y="2643573"/>
            <a:ext cx="1934600" cy="550370"/>
          </a:xfrm>
          <a:prstGeom prst="homePlate">
            <a:avLst/>
          </a:prstGeom>
          <a:gradFill>
            <a:gsLst>
              <a:gs pos="50000">
                <a:srgbClr val="0080C1"/>
              </a:gs>
              <a:gs pos="100000">
                <a:srgbClr val="066C9D"/>
              </a:gs>
            </a:gsLst>
            <a:lin ang="10800000" scaled="0"/>
          </a:gradFill>
          <a:ln>
            <a:noFill/>
          </a:ln>
          <a:effectLst>
            <a:outerShdw blurRad="165100" dist="50800" dir="10800000" algn="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 flipV="1">
            <a:off x="2386878" y="3183157"/>
            <a:ext cx="2349335" cy="550370"/>
          </a:xfrm>
          <a:prstGeom prst="homePlate">
            <a:avLst/>
          </a:prstGeom>
          <a:gradFill>
            <a:gsLst>
              <a:gs pos="3000">
                <a:srgbClr val="005790"/>
              </a:gs>
              <a:gs pos="45000">
                <a:srgbClr val="00699A"/>
              </a:gs>
              <a:gs pos="100000">
                <a:srgbClr val="0D5B7D"/>
              </a:gs>
            </a:gsLst>
            <a:lin ang="10800000" scaled="0"/>
          </a:gradFill>
          <a:ln>
            <a:noFill/>
          </a:ln>
          <a:effectLst>
            <a:outerShdw blurRad="165100" dist="50800" dir="10800000" algn="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五边形 8"/>
          <p:cNvSpPr/>
          <p:nvPr/>
        </p:nvSpPr>
        <p:spPr>
          <a:xfrm flipV="1">
            <a:off x="2386882" y="3733528"/>
            <a:ext cx="2349331" cy="550370"/>
          </a:xfrm>
          <a:prstGeom prst="homePlate">
            <a:avLst/>
          </a:prstGeom>
          <a:gradFill>
            <a:gsLst>
              <a:gs pos="1000">
                <a:srgbClr val="004B76"/>
              </a:gs>
              <a:gs pos="50000">
                <a:srgbClr val="03587D"/>
              </a:gs>
              <a:gs pos="100000">
                <a:srgbClr val="0C4A66"/>
              </a:gs>
            </a:gsLst>
            <a:lin ang="10800000" scaled="0"/>
          </a:gradFill>
          <a:ln>
            <a:noFill/>
          </a:ln>
          <a:effectLst>
            <a:outerShdw blurRad="165100" dist="50800" dir="10800000" algn="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 flipV="1">
            <a:off x="2386882" y="4282816"/>
            <a:ext cx="2711673" cy="550370"/>
          </a:xfrm>
          <a:prstGeom prst="homePlate">
            <a:avLst/>
          </a:prstGeom>
          <a:gradFill>
            <a:gsLst>
              <a:gs pos="1000">
                <a:srgbClr val="00244A"/>
              </a:gs>
              <a:gs pos="50000">
                <a:srgbClr val="003A5C"/>
              </a:gs>
              <a:gs pos="100000">
                <a:srgbClr val="00344C"/>
              </a:gs>
            </a:gsLst>
            <a:lin ang="10800000" scaled="0"/>
          </a:gradFill>
          <a:ln>
            <a:noFill/>
          </a:ln>
          <a:effectLst>
            <a:outerShdw blurRad="165100" dist="50800" dir="10800000" algn="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4598644" y="2797751"/>
            <a:ext cx="360040" cy="1588"/>
          </a:xfrm>
          <a:prstGeom prst="line">
            <a:avLst/>
          </a:prstGeom>
          <a:ln w="28575">
            <a:solidFill>
              <a:srgbClr val="076EB9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onut 12"/>
          <p:cNvSpPr>
            <a:spLocks noChangeArrowheads="1"/>
          </p:cNvSpPr>
          <p:nvPr/>
        </p:nvSpPr>
        <p:spPr bwMode="auto">
          <a:xfrm flipV="1">
            <a:off x="4304875" y="2621801"/>
            <a:ext cx="431338" cy="431339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solidFill>
            <a:srgbClr val="076EB9"/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16" name="Donut 14"/>
          <p:cNvSpPr>
            <a:spLocks noChangeArrowheads="1"/>
          </p:cNvSpPr>
          <p:nvPr/>
        </p:nvSpPr>
        <p:spPr bwMode="auto">
          <a:xfrm flipV="1">
            <a:off x="4787669" y="3182506"/>
            <a:ext cx="431339" cy="431339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solidFill>
            <a:srgbClr val="004E90"/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rot="5400000">
            <a:off x="5066568" y="3384482"/>
            <a:ext cx="360040" cy="1588"/>
          </a:xfrm>
          <a:prstGeom prst="line">
            <a:avLst/>
          </a:prstGeom>
          <a:ln w="28575">
            <a:solidFill>
              <a:srgbClr val="004E9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onut 34"/>
          <p:cNvSpPr>
            <a:spLocks noChangeArrowheads="1"/>
          </p:cNvSpPr>
          <p:nvPr/>
        </p:nvSpPr>
        <p:spPr bwMode="auto">
          <a:xfrm>
            <a:off x="5077627" y="3811715"/>
            <a:ext cx="432048" cy="432048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solidFill>
            <a:srgbClr val="00577E"/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rot="5400000">
            <a:off x="5348457" y="4026945"/>
            <a:ext cx="360040" cy="1588"/>
          </a:xfrm>
          <a:prstGeom prst="line">
            <a:avLst/>
          </a:prstGeom>
          <a:ln w="28575">
            <a:solidFill>
              <a:srgbClr val="00577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onut 13"/>
          <p:cNvSpPr>
            <a:spLocks noChangeArrowheads="1"/>
          </p:cNvSpPr>
          <p:nvPr/>
        </p:nvSpPr>
        <p:spPr bwMode="auto">
          <a:xfrm flipV="1">
            <a:off x="5073282" y="4350094"/>
            <a:ext cx="432048" cy="432757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solidFill>
            <a:srgbClr val="003A5C"/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rot="5400000">
            <a:off x="5343100" y="4602037"/>
            <a:ext cx="360040" cy="1588"/>
          </a:xfrm>
          <a:prstGeom prst="line">
            <a:avLst/>
          </a:prstGeom>
          <a:ln w="28575">
            <a:solidFill>
              <a:srgbClr val="003A5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838026" y="2144747"/>
            <a:ext cx="4344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800" dirty="0" smtClean="0">
                <a:solidFill>
                  <a:schemeClr val="accent1">
                    <a:lumMod val="75000"/>
                  </a:schemeClr>
                </a:solidFill>
              </a:rPr>
              <a:t>Stefan Zweig und seine Biografie </a:t>
            </a:r>
            <a:r>
              <a:rPr lang="de-DE" altLang="zh-CN" sz="2800" i="1" dirty="0">
                <a:solidFill>
                  <a:schemeClr val="accent1">
                    <a:lumMod val="75000"/>
                  </a:schemeClr>
                </a:solidFill>
              </a:rPr>
              <a:t>Joseph </a:t>
            </a:r>
            <a:r>
              <a:rPr lang="de-DE" altLang="zh-CN" sz="2800" i="1" dirty="0" err="1">
                <a:solidFill>
                  <a:schemeClr val="accent1">
                    <a:lumMod val="75000"/>
                  </a:schemeClr>
                </a:solidFill>
              </a:rPr>
              <a:t>Fouché</a:t>
            </a:r>
            <a:endParaRPr lang="zh-CN" altLang="en-US" sz="28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51449" y="3136565"/>
            <a:ext cx="4529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800" dirty="0" smtClean="0">
                <a:solidFill>
                  <a:schemeClr val="accent1">
                    <a:lumMod val="75000"/>
                  </a:schemeClr>
                </a:solidFill>
              </a:rPr>
              <a:t>Die Anti-Kriegshaltung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29520" y="3720543"/>
            <a:ext cx="3082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accent1">
                    <a:lumMod val="75000"/>
                  </a:schemeClr>
                </a:solidFill>
              </a:rPr>
              <a:t>Der </a:t>
            </a:r>
            <a:r>
              <a:rPr lang="en-US" altLang="zh-CN" sz="2800" dirty="0" err="1" smtClean="0">
                <a:solidFill>
                  <a:schemeClr val="accent1">
                    <a:lumMod val="75000"/>
                  </a:schemeClr>
                </a:solidFill>
              </a:rPr>
              <a:t>Humanismus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27683" y="4279808"/>
            <a:ext cx="4177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accent1">
                    <a:lumMod val="75000"/>
                  </a:schemeClr>
                </a:solidFill>
              </a:rPr>
              <a:t>Die </a:t>
            </a:r>
            <a:r>
              <a:rPr lang="en-US" altLang="zh-CN" sz="2800" dirty="0" err="1" smtClean="0">
                <a:solidFill>
                  <a:schemeClr val="accent1">
                    <a:lumMod val="75000"/>
                  </a:schemeClr>
                </a:solidFill>
              </a:rPr>
              <a:t>Figur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 Joseph </a:t>
            </a:r>
            <a:r>
              <a:rPr lang="en-US" altLang="zh-CN" sz="2800" dirty="0" err="1">
                <a:solidFill>
                  <a:schemeClr val="accent1">
                    <a:lumMod val="75000"/>
                  </a:schemeClr>
                </a:solidFill>
              </a:rPr>
              <a:t>Fouché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42717" y="100208"/>
            <a:ext cx="3428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Gliederung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2627706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2152730" y="2741542"/>
            <a:ext cx="3406474" cy="1390511"/>
          </a:xfrm>
          <a:prstGeom prst="ellipse">
            <a:avLst/>
          </a:prstGeom>
          <a:solidFill>
            <a:srgbClr val="0174AB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altLang="zh-HK" b="1" spc="300" dirty="0" smtClean="0">
                <a:latin typeface="微软雅黑" pitchFamily="34" charset="-122"/>
                <a:ea typeface="微软雅黑" pitchFamily="34" charset="-122"/>
              </a:rPr>
              <a:t>Über den Schriftsteller und die Biografie</a:t>
            </a:r>
            <a:endParaRPr lang="zh-HK" altLang="en-US" b="1" spc="3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559204" y="968693"/>
            <a:ext cx="2744424" cy="767260"/>
          </a:xfrm>
          <a:prstGeom prst="ellipse">
            <a:avLst/>
          </a:prstGeom>
          <a:solidFill>
            <a:srgbClr val="0174AB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altLang="zh-HK" b="1" spc="300" dirty="0" smtClean="0">
                <a:latin typeface="微软雅黑" pitchFamily="34" charset="-122"/>
                <a:ea typeface="微软雅黑" pitchFamily="34" charset="-122"/>
              </a:rPr>
              <a:t>historische</a:t>
            </a:r>
            <a:endParaRPr lang="zh-HK" altLang="en-US" b="1" spc="3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046620" y="4132054"/>
            <a:ext cx="2395922" cy="840780"/>
          </a:xfrm>
          <a:prstGeom prst="ellipse">
            <a:avLst/>
          </a:prstGeom>
          <a:solidFill>
            <a:srgbClr val="0174AB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altLang="zh-HK" b="1" spc="300" dirty="0" smtClean="0">
                <a:latin typeface="微软雅黑" pitchFamily="34" charset="-122"/>
                <a:ea typeface="微软雅黑" pitchFamily="34" charset="-122"/>
              </a:rPr>
              <a:t>Die Biografie</a:t>
            </a:r>
            <a:endParaRPr lang="zh-HK" altLang="en-US" b="1" spc="3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00208" y="4268241"/>
            <a:ext cx="3162959" cy="704592"/>
          </a:xfrm>
          <a:prstGeom prst="ellipse">
            <a:avLst/>
          </a:prstGeom>
          <a:solidFill>
            <a:srgbClr val="0174AB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altLang="zh-HK" b="1" spc="300" dirty="0" smtClean="0">
                <a:latin typeface="微软雅黑" pitchFamily="34" charset="-122"/>
                <a:ea typeface="微软雅黑" pitchFamily="34" charset="-122"/>
              </a:rPr>
              <a:t>Beweggründe</a:t>
            </a:r>
            <a:endParaRPr lang="zh-HK" altLang="en-US" b="1" spc="3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461171" y="1597067"/>
            <a:ext cx="3603994" cy="567592"/>
          </a:xfrm>
          <a:prstGeom prst="ellipse">
            <a:avLst/>
          </a:prstGeom>
          <a:solidFill>
            <a:srgbClr val="0174AB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altLang="zh-HK" b="1" spc="300" dirty="0" smtClean="0">
                <a:latin typeface="微软雅黑" pitchFamily="34" charset="-122"/>
                <a:ea typeface="微软雅黑" pitchFamily="34" charset="-122"/>
              </a:rPr>
              <a:t>Hintergründe</a:t>
            </a:r>
            <a:endParaRPr lang="zh-HK" altLang="en-US" b="1" spc="3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357304" y="2022185"/>
            <a:ext cx="0" cy="895861"/>
          </a:xfrm>
          <a:prstGeom prst="line">
            <a:avLst/>
          </a:prstGeom>
          <a:ln w="28575">
            <a:solidFill>
              <a:srgbClr val="0174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2048143" y="3875229"/>
            <a:ext cx="780542" cy="513648"/>
          </a:xfrm>
          <a:prstGeom prst="line">
            <a:avLst/>
          </a:prstGeom>
          <a:ln w="28575">
            <a:solidFill>
              <a:srgbClr val="0174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8" idx="1"/>
          </p:cNvCxnSpPr>
          <p:nvPr/>
        </p:nvCxnSpPr>
        <p:spPr>
          <a:xfrm flipH="1" flipV="1">
            <a:off x="5308763" y="3807913"/>
            <a:ext cx="1088732" cy="447270"/>
          </a:xfrm>
          <a:prstGeom prst="line">
            <a:avLst/>
          </a:prstGeom>
          <a:ln w="28575">
            <a:solidFill>
              <a:srgbClr val="0174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4572740" y="1483586"/>
            <a:ext cx="1147190" cy="223023"/>
          </a:xfrm>
          <a:prstGeom prst="line">
            <a:avLst/>
          </a:prstGeom>
          <a:ln w="28575">
            <a:solidFill>
              <a:srgbClr val="0174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4537" y="-3151"/>
            <a:ext cx="9144000" cy="557154"/>
          </a:xfrm>
          <a:prstGeom prst="rect">
            <a:avLst/>
          </a:prstGeom>
          <a:solidFill>
            <a:srgbClr val="0174AB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987204" y="9076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HK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Stefan Zweig und seine Biografie Joseph </a:t>
            </a:r>
            <a:r>
              <a:rPr lang="de-DE" altLang="zh-HK" spc="300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Fouché</a:t>
            </a:r>
            <a:endParaRPr lang="de-DE" altLang="zh-HK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 flipV="1">
            <a:off x="4645673" y="2066794"/>
            <a:ext cx="1028617" cy="195729"/>
          </a:xfrm>
          <a:prstGeom prst="line">
            <a:avLst/>
          </a:prstGeom>
          <a:ln w="28575">
            <a:solidFill>
              <a:srgbClr val="0174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椭圆 51"/>
          <p:cNvSpPr/>
          <p:nvPr/>
        </p:nvSpPr>
        <p:spPr>
          <a:xfrm>
            <a:off x="5594074" y="1878893"/>
            <a:ext cx="2744424" cy="767260"/>
          </a:xfrm>
          <a:prstGeom prst="ellipse">
            <a:avLst/>
          </a:prstGeom>
          <a:solidFill>
            <a:srgbClr val="0174AB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altLang="zh-HK" b="1" spc="300" dirty="0" smtClean="0">
                <a:latin typeface="微软雅黑" pitchFamily="34" charset="-122"/>
                <a:ea typeface="微软雅黑" pitchFamily="34" charset="-122"/>
              </a:rPr>
              <a:t>literarische</a:t>
            </a:r>
            <a:endParaRPr lang="zh-HK" altLang="en-US" b="1" spc="3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6152" y="3807913"/>
            <a:ext cx="18614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Schwerpunkt</a:t>
            </a:r>
            <a:endParaRPr lang="en-US" altLang="zh-CN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5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705</Words>
  <Application>Microsoft Office PowerPoint</Application>
  <PresentationFormat>全屏显示(4:3)</PresentationFormat>
  <Paragraphs>113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18" baseType="lpstr">
      <vt:lpstr>Office 主题</vt:lpstr>
      <vt:lpstr>3_Office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dc:description>第一PPT模板网-WWW.1PPT.COM</dc:description>
  <cp:lastModifiedBy>user</cp:lastModifiedBy>
  <cp:revision>177</cp:revision>
  <dcterms:created xsi:type="dcterms:W3CDTF">2015-02-19T23:46:00Z</dcterms:created>
  <dcterms:modified xsi:type="dcterms:W3CDTF">2016-06-18T15:37:39Z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